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769600" cy="7632700"/>
  <p:notesSz cx="10769600" cy="76327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0035"/>
    <a:srgbClr val="9E2C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1944" autoAdjust="0"/>
  </p:normalViewPr>
  <p:slideViewPr>
    <p:cSldViewPr>
      <p:cViewPr>
        <p:scale>
          <a:sx n="69" d="100"/>
          <a:sy n="69" d="100"/>
        </p:scale>
        <p:origin x="-1212" y="-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67250" cy="3825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6100763" y="0"/>
            <a:ext cx="4665662" cy="3825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12F36-2F86-464D-A4B0-E340CCC98CF6}" type="datetimeFigureOut">
              <a:rPr lang="it-IT" smtClean="0"/>
              <a:t>28/12/2021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567113" y="954088"/>
            <a:ext cx="3635375" cy="25765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1076325" y="3673475"/>
            <a:ext cx="8616950" cy="30051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7250113"/>
            <a:ext cx="4667250" cy="3825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6100763" y="7250113"/>
            <a:ext cx="4665662" cy="3825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915126-CB84-6C43-9499-D10B1BE321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5964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‘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915126-CB84-6C43-9499-D10B1BE321E8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2148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915126-CB84-6C43-9499-D10B1BE321E8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8175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7720" y="2366137"/>
            <a:ext cx="9154160" cy="16028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15440" y="4274312"/>
            <a:ext cx="7538720" cy="1908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8480" y="1755521"/>
            <a:ext cx="4684776" cy="50375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46344" y="1755521"/>
            <a:ext cx="4684776" cy="50375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8480" y="305308"/>
            <a:ext cx="9692640" cy="12212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8480" y="1755521"/>
            <a:ext cx="9692640" cy="50375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61664" y="7098411"/>
            <a:ext cx="3446272" cy="381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8480" y="7098411"/>
            <a:ext cx="2477008" cy="381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754112" y="7098411"/>
            <a:ext cx="2477008" cy="381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28002" y="0"/>
            <a:ext cx="3635997" cy="7632001"/>
            <a:chOff x="7128002" y="0"/>
            <a:chExt cx="3635997" cy="7632001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28002" y="0"/>
              <a:ext cx="3635997" cy="763200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44002" y="553377"/>
              <a:ext cx="1778807" cy="180432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346007" y="2416667"/>
              <a:ext cx="1772920" cy="0"/>
            </a:xfrm>
            <a:custGeom>
              <a:avLst/>
              <a:gdLst/>
              <a:ahLst/>
              <a:cxnLst/>
              <a:rect l="l" t="t" r="r" b="b"/>
              <a:pathLst>
                <a:path w="1772920">
                  <a:moveTo>
                    <a:pt x="0" y="0"/>
                  </a:moveTo>
                  <a:lnTo>
                    <a:pt x="1772488" y="0"/>
                  </a:lnTo>
                </a:path>
              </a:pathLst>
            </a:custGeom>
            <a:ln w="11925">
              <a:solidFill>
                <a:srgbClr val="8300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46680" y="396003"/>
              <a:ext cx="1774189" cy="128270"/>
            </a:xfrm>
            <a:custGeom>
              <a:avLst/>
              <a:gdLst/>
              <a:ahLst/>
              <a:cxnLst/>
              <a:rect l="l" t="t" r="r" b="b"/>
              <a:pathLst>
                <a:path w="1774190" h="128270">
                  <a:moveTo>
                    <a:pt x="15938" y="3009"/>
                  </a:moveTo>
                  <a:lnTo>
                    <a:pt x="0" y="3009"/>
                  </a:lnTo>
                  <a:lnTo>
                    <a:pt x="34886" y="125882"/>
                  </a:lnTo>
                  <a:lnTo>
                    <a:pt x="50812" y="125882"/>
                  </a:lnTo>
                  <a:lnTo>
                    <a:pt x="57507" y="101625"/>
                  </a:lnTo>
                  <a:lnTo>
                    <a:pt x="42849" y="101625"/>
                  </a:lnTo>
                  <a:lnTo>
                    <a:pt x="15938" y="3009"/>
                  </a:lnTo>
                  <a:close/>
                </a:path>
                <a:path w="1774190" h="128270">
                  <a:moveTo>
                    <a:pt x="92535" y="27089"/>
                  </a:moveTo>
                  <a:lnTo>
                    <a:pt x="78079" y="27089"/>
                  </a:lnTo>
                  <a:lnTo>
                    <a:pt x="105168" y="125882"/>
                  </a:lnTo>
                  <a:lnTo>
                    <a:pt x="121107" y="125882"/>
                  </a:lnTo>
                  <a:lnTo>
                    <a:pt x="127991" y="101625"/>
                  </a:lnTo>
                  <a:lnTo>
                    <a:pt x="113144" y="101625"/>
                  </a:lnTo>
                  <a:lnTo>
                    <a:pt x="92535" y="27089"/>
                  </a:lnTo>
                  <a:close/>
                </a:path>
                <a:path w="1774190" h="128270">
                  <a:moveTo>
                    <a:pt x="85877" y="3009"/>
                  </a:moveTo>
                  <a:lnTo>
                    <a:pt x="70116" y="3009"/>
                  </a:lnTo>
                  <a:lnTo>
                    <a:pt x="42849" y="101625"/>
                  </a:lnTo>
                  <a:lnTo>
                    <a:pt x="57507" y="101625"/>
                  </a:lnTo>
                  <a:lnTo>
                    <a:pt x="78079" y="27089"/>
                  </a:lnTo>
                  <a:lnTo>
                    <a:pt x="92535" y="27089"/>
                  </a:lnTo>
                  <a:lnTo>
                    <a:pt x="85877" y="3009"/>
                  </a:lnTo>
                  <a:close/>
                </a:path>
                <a:path w="1774190" h="128270">
                  <a:moveTo>
                    <a:pt x="155981" y="3009"/>
                  </a:moveTo>
                  <a:lnTo>
                    <a:pt x="140055" y="3009"/>
                  </a:lnTo>
                  <a:lnTo>
                    <a:pt x="113144" y="101625"/>
                  </a:lnTo>
                  <a:lnTo>
                    <a:pt x="127991" y="101625"/>
                  </a:lnTo>
                  <a:lnTo>
                    <a:pt x="155981" y="3009"/>
                  </a:lnTo>
                  <a:close/>
                </a:path>
                <a:path w="1774190" h="128270">
                  <a:moveTo>
                    <a:pt x="181482" y="3009"/>
                  </a:moveTo>
                  <a:lnTo>
                    <a:pt x="166433" y="3009"/>
                  </a:lnTo>
                  <a:lnTo>
                    <a:pt x="166433" y="125882"/>
                  </a:lnTo>
                  <a:lnTo>
                    <a:pt x="181482" y="125882"/>
                  </a:lnTo>
                  <a:lnTo>
                    <a:pt x="181482" y="3009"/>
                  </a:lnTo>
                  <a:close/>
                </a:path>
                <a:path w="1774190" h="128270">
                  <a:moveTo>
                    <a:pt x="221487" y="3009"/>
                  </a:moveTo>
                  <a:lnTo>
                    <a:pt x="204673" y="3009"/>
                  </a:lnTo>
                  <a:lnTo>
                    <a:pt x="204673" y="125882"/>
                  </a:lnTo>
                  <a:lnTo>
                    <a:pt x="219722" y="125882"/>
                  </a:lnTo>
                  <a:lnTo>
                    <a:pt x="219722" y="25844"/>
                  </a:lnTo>
                  <a:lnTo>
                    <a:pt x="236589" y="25844"/>
                  </a:lnTo>
                  <a:lnTo>
                    <a:pt x="221487" y="3009"/>
                  </a:lnTo>
                  <a:close/>
                </a:path>
                <a:path w="1774190" h="128270">
                  <a:moveTo>
                    <a:pt x="236589" y="25844"/>
                  </a:moveTo>
                  <a:lnTo>
                    <a:pt x="219722" y="25844"/>
                  </a:lnTo>
                  <a:lnTo>
                    <a:pt x="285762" y="125882"/>
                  </a:lnTo>
                  <a:lnTo>
                    <a:pt x="302412" y="125882"/>
                  </a:lnTo>
                  <a:lnTo>
                    <a:pt x="302412" y="102870"/>
                  </a:lnTo>
                  <a:lnTo>
                    <a:pt x="287527" y="102870"/>
                  </a:lnTo>
                  <a:lnTo>
                    <a:pt x="236589" y="25844"/>
                  </a:lnTo>
                  <a:close/>
                </a:path>
                <a:path w="1774190" h="128270">
                  <a:moveTo>
                    <a:pt x="302412" y="3009"/>
                  </a:moveTo>
                  <a:lnTo>
                    <a:pt x="287527" y="3009"/>
                  </a:lnTo>
                  <a:lnTo>
                    <a:pt x="287527" y="102870"/>
                  </a:lnTo>
                  <a:lnTo>
                    <a:pt x="302412" y="102870"/>
                  </a:lnTo>
                  <a:lnTo>
                    <a:pt x="302412" y="3009"/>
                  </a:lnTo>
                  <a:close/>
                </a:path>
                <a:path w="1774190" h="128270">
                  <a:moveTo>
                    <a:pt x="412889" y="3009"/>
                  </a:moveTo>
                  <a:lnTo>
                    <a:pt x="325069" y="3009"/>
                  </a:lnTo>
                  <a:lnTo>
                    <a:pt x="325069" y="125882"/>
                  </a:lnTo>
                  <a:lnTo>
                    <a:pt x="412889" y="125882"/>
                  </a:lnTo>
                  <a:lnTo>
                    <a:pt x="412889" y="111366"/>
                  </a:lnTo>
                  <a:lnTo>
                    <a:pt x="340118" y="111366"/>
                  </a:lnTo>
                  <a:lnTo>
                    <a:pt x="340118" y="68872"/>
                  </a:lnTo>
                  <a:lnTo>
                    <a:pt x="405803" y="68872"/>
                  </a:lnTo>
                  <a:lnTo>
                    <a:pt x="405803" y="54533"/>
                  </a:lnTo>
                  <a:lnTo>
                    <a:pt x="340118" y="54533"/>
                  </a:lnTo>
                  <a:lnTo>
                    <a:pt x="340118" y="17348"/>
                  </a:lnTo>
                  <a:lnTo>
                    <a:pt x="412889" y="17348"/>
                  </a:lnTo>
                  <a:lnTo>
                    <a:pt x="412889" y="3009"/>
                  </a:lnTo>
                  <a:close/>
                </a:path>
                <a:path w="1774190" h="128270">
                  <a:moveTo>
                    <a:pt x="525310" y="3009"/>
                  </a:moveTo>
                  <a:lnTo>
                    <a:pt x="473608" y="3009"/>
                  </a:lnTo>
                  <a:lnTo>
                    <a:pt x="473608" y="125882"/>
                  </a:lnTo>
                  <a:lnTo>
                    <a:pt x="488657" y="125882"/>
                  </a:lnTo>
                  <a:lnTo>
                    <a:pt x="488657" y="77368"/>
                  </a:lnTo>
                  <a:lnTo>
                    <a:pt x="525310" y="77368"/>
                  </a:lnTo>
                  <a:lnTo>
                    <a:pt x="542162" y="74596"/>
                  </a:lnTo>
                  <a:lnTo>
                    <a:pt x="554548" y="66878"/>
                  </a:lnTo>
                  <a:lnTo>
                    <a:pt x="557046" y="63030"/>
                  </a:lnTo>
                  <a:lnTo>
                    <a:pt x="488657" y="63030"/>
                  </a:lnTo>
                  <a:lnTo>
                    <a:pt x="488657" y="17348"/>
                  </a:lnTo>
                  <a:lnTo>
                    <a:pt x="557089" y="17348"/>
                  </a:lnTo>
                  <a:lnTo>
                    <a:pt x="554548" y="13435"/>
                  </a:lnTo>
                  <a:lnTo>
                    <a:pt x="542162" y="5757"/>
                  </a:lnTo>
                  <a:lnTo>
                    <a:pt x="525310" y="3009"/>
                  </a:lnTo>
                  <a:close/>
                </a:path>
                <a:path w="1774190" h="128270">
                  <a:moveTo>
                    <a:pt x="616140" y="3009"/>
                  </a:moveTo>
                  <a:lnTo>
                    <a:pt x="599147" y="3009"/>
                  </a:lnTo>
                  <a:lnTo>
                    <a:pt x="552754" y="125882"/>
                  </a:lnTo>
                  <a:lnTo>
                    <a:pt x="569048" y="125882"/>
                  </a:lnTo>
                  <a:lnTo>
                    <a:pt x="582142" y="90119"/>
                  </a:lnTo>
                  <a:lnTo>
                    <a:pt x="648400" y="90119"/>
                  </a:lnTo>
                  <a:lnTo>
                    <a:pt x="643221" y="76136"/>
                  </a:lnTo>
                  <a:lnTo>
                    <a:pt x="587286" y="76136"/>
                  </a:lnTo>
                  <a:lnTo>
                    <a:pt x="607288" y="21424"/>
                  </a:lnTo>
                  <a:lnTo>
                    <a:pt x="622960" y="21424"/>
                  </a:lnTo>
                  <a:lnTo>
                    <a:pt x="616140" y="3009"/>
                  </a:lnTo>
                  <a:close/>
                </a:path>
                <a:path w="1774190" h="128270">
                  <a:moveTo>
                    <a:pt x="648400" y="90119"/>
                  </a:moveTo>
                  <a:lnTo>
                    <a:pt x="631901" y="90119"/>
                  </a:lnTo>
                  <a:lnTo>
                    <a:pt x="644829" y="125882"/>
                  </a:lnTo>
                  <a:lnTo>
                    <a:pt x="661644" y="125882"/>
                  </a:lnTo>
                  <a:lnTo>
                    <a:pt x="648400" y="90119"/>
                  </a:lnTo>
                  <a:close/>
                </a:path>
                <a:path w="1774190" h="128270">
                  <a:moveTo>
                    <a:pt x="622960" y="21424"/>
                  </a:moveTo>
                  <a:lnTo>
                    <a:pt x="607288" y="21424"/>
                  </a:lnTo>
                  <a:lnTo>
                    <a:pt x="626948" y="76136"/>
                  </a:lnTo>
                  <a:lnTo>
                    <a:pt x="643221" y="76136"/>
                  </a:lnTo>
                  <a:lnTo>
                    <a:pt x="622960" y="21424"/>
                  </a:lnTo>
                  <a:close/>
                </a:path>
                <a:path w="1774190" h="128270">
                  <a:moveTo>
                    <a:pt x="557089" y="17348"/>
                  </a:moveTo>
                  <a:lnTo>
                    <a:pt x="525310" y="17348"/>
                  </a:lnTo>
                  <a:lnTo>
                    <a:pt x="535204" y="18651"/>
                  </a:lnTo>
                  <a:lnTo>
                    <a:pt x="542993" y="22728"/>
                  </a:lnTo>
                  <a:lnTo>
                    <a:pt x="548093" y="29826"/>
                  </a:lnTo>
                  <a:lnTo>
                    <a:pt x="549922" y="40195"/>
                  </a:lnTo>
                  <a:lnTo>
                    <a:pt x="548093" y="50557"/>
                  </a:lnTo>
                  <a:lnTo>
                    <a:pt x="542993" y="57651"/>
                  </a:lnTo>
                  <a:lnTo>
                    <a:pt x="535204" y="61726"/>
                  </a:lnTo>
                  <a:lnTo>
                    <a:pt x="525310" y="63030"/>
                  </a:lnTo>
                  <a:lnTo>
                    <a:pt x="557046" y="63030"/>
                  </a:lnTo>
                  <a:lnTo>
                    <a:pt x="562186" y="55112"/>
                  </a:lnTo>
                  <a:lnTo>
                    <a:pt x="564794" y="40195"/>
                  </a:lnTo>
                  <a:lnTo>
                    <a:pt x="562186" y="25196"/>
                  </a:lnTo>
                  <a:lnTo>
                    <a:pt x="557089" y="17348"/>
                  </a:lnTo>
                  <a:close/>
                </a:path>
                <a:path w="1774190" h="128270">
                  <a:moveTo>
                    <a:pt x="677938" y="86931"/>
                  </a:moveTo>
                  <a:lnTo>
                    <a:pt x="662355" y="86931"/>
                  </a:lnTo>
                  <a:lnTo>
                    <a:pt x="665703" y="103732"/>
                  </a:lnTo>
                  <a:lnTo>
                    <a:pt x="675192" y="116697"/>
                  </a:lnTo>
                  <a:lnTo>
                    <a:pt x="689991" y="125046"/>
                  </a:lnTo>
                  <a:lnTo>
                    <a:pt x="709269" y="128003"/>
                  </a:lnTo>
                  <a:lnTo>
                    <a:pt x="728096" y="125608"/>
                  </a:lnTo>
                  <a:lnTo>
                    <a:pt x="742757" y="118535"/>
                  </a:lnTo>
                  <a:lnTo>
                    <a:pt x="746757" y="113665"/>
                  </a:lnTo>
                  <a:lnTo>
                    <a:pt x="709269" y="113665"/>
                  </a:lnTo>
                  <a:lnTo>
                    <a:pt x="696530" y="111802"/>
                  </a:lnTo>
                  <a:lnTo>
                    <a:pt x="686631" y="106470"/>
                  </a:lnTo>
                  <a:lnTo>
                    <a:pt x="680219" y="98052"/>
                  </a:lnTo>
                  <a:lnTo>
                    <a:pt x="677938" y="86931"/>
                  </a:lnTo>
                  <a:close/>
                </a:path>
                <a:path w="1774190" h="128270">
                  <a:moveTo>
                    <a:pt x="708913" y="0"/>
                  </a:moveTo>
                  <a:lnTo>
                    <a:pt x="691242" y="2458"/>
                  </a:lnTo>
                  <a:lnTo>
                    <a:pt x="677737" y="9447"/>
                  </a:lnTo>
                  <a:lnTo>
                    <a:pt x="669110" y="20386"/>
                  </a:lnTo>
                  <a:lnTo>
                    <a:pt x="666076" y="34696"/>
                  </a:lnTo>
                  <a:lnTo>
                    <a:pt x="668935" y="48279"/>
                  </a:lnTo>
                  <a:lnTo>
                    <a:pt x="677270" y="57978"/>
                  </a:lnTo>
                  <a:lnTo>
                    <a:pt x="690717" y="64625"/>
                  </a:lnTo>
                  <a:lnTo>
                    <a:pt x="725295" y="72975"/>
                  </a:lnTo>
                  <a:lnTo>
                    <a:pt x="734922" y="77900"/>
                  </a:lnTo>
                  <a:lnTo>
                    <a:pt x="739469" y="83889"/>
                  </a:lnTo>
                  <a:lnTo>
                    <a:pt x="740613" y="91008"/>
                  </a:lnTo>
                  <a:lnTo>
                    <a:pt x="738678" y="100372"/>
                  </a:lnTo>
                  <a:lnTo>
                    <a:pt x="732842" y="107513"/>
                  </a:lnTo>
                  <a:lnTo>
                    <a:pt x="723055" y="112066"/>
                  </a:lnTo>
                  <a:lnTo>
                    <a:pt x="709269" y="113665"/>
                  </a:lnTo>
                  <a:lnTo>
                    <a:pt x="746757" y="113665"/>
                  </a:lnTo>
                  <a:lnTo>
                    <a:pt x="752273" y="106947"/>
                  </a:lnTo>
                  <a:lnTo>
                    <a:pt x="755662" y="91008"/>
                  </a:lnTo>
                  <a:lnTo>
                    <a:pt x="752640" y="76119"/>
                  </a:lnTo>
                  <a:lnTo>
                    <a:pt x="743973" y="65949"/>
                  </a:lnTo>
                  <a:lnTo>
                    <a:pt x="730261" y="59234"/>
                  </a:lnTo>
                  <a:lnTo>
                    <a:pt x="712101" y="54711"/>
                  </a:lnTo>
                  <a:lnTo>
                    <a:pt x="696684" y="51051"/>
                  </a:lnTo>
                  <a:lnTo>
                    <a:pt x="687271" y="46696"/>
                  </a:lnTo>
                  <a:lnTo>
                    <a:pt x="682571" y="41215"/>
                  </a:lnTo>
                  <a:lnTo>
                    <a:pt x="681291" y="34175"/>
                  </a:lnTo>
                  <a:lnTo>
                    <a:pt x="682972" y="26216"/>
                  </a:lnTo>
                  <a:lnTo>
                    <a:pt x="688090" y="19937"/>
                  </a:lnTo>
                  <a:lnTo>
                    <a:pt x="696759" y="15818"/>
                  </a:lnTo>
                  <a:lnTo>
                    <a:pt x="709091" y="14338"/>
                  </a:lnTo>
                  <a:lnTo>
                    <a:pt x="743749" y="14338"/>
                  </a:lnTo>
                  <a:lnTo>
                    <a:pt x="740786" y="10223"/>
                  </a:lnTo>
                  <a:lnTo>
                    <a:pt x="727073" y="2638"/>
                  </a:lnTo>
                  <a:lnTo>
                    <a:pt x="708913" y="0"/>
                  </a:lnTo>
                  <a:close/>
                </a:path>
                <a:path w="1774190" h="128270">
                  <a:moveTo>
                    <a:pt x="743749" y="14338"/>
                  </a:moveTo>
                  <a:lnTo>
                    <a:pt x="709091" y="14338"/>
                  </a:lnTo>
                  <a:lnTo>
                    <a:pt x="721259" y="16056"/>
                  </a:lnTo>
                  <a:lnTo>
                    <a:pt x="730075" y="20912"/>
                  </a:lnTo>
                  <a:lnTo>
                    <a:pt x="735437" y="28456"/>
                  </a:lnTo>
                  <a:lnTo>
                    <a:pt x="737247" y="38239"/>
                  </a:lnTo>
                  <a:lnTo>
                    <a:pt x="752474" y="38239"/>
                  </a:lnTo>
                  <a:lnTo>
                    <a:pt x="749452" y="22256"/>
                  </a:lnTo>
                  <a:lnTo>
                    <a:pt x="743749" y="14338"/>
                  </a:lnTo>
                  <a:close/>
                </a:path>
                <a:path w="1774190" h="128270">
                  <a:moveTo>
                    <a:pt x="777608" y="86931"/>
                  </a:moveTo>
                  <a:lnTo>
                    <a:pt x="762038" y="86931"/>
                  </a:lnTo>
                  <a:lnTo>
                    <a:pt x="765383" y="103732"/>
                  </a:lnTo>
                  <a:lnTo>
                    <a:pt x="774869" y="116697"/>
                  </a:lnTo>
                  <a:lnTo>
                    <a:pt x="789668" y="125046"/>
                  </a:lnTo>
                  <a:lnTo>
                    <a:pt x="808951" y="128003"/>
                  </a:lnTo>
                  <a:lnTo>
                    <a:pt x="827779" y="125608"/>
                  </a:lnTo>
                  <a:lnTo>
                    <a:pt x="842440" y="118535"/>
                  </a:lnTo>
                  <a:lnTo>
                    <a:pt x="846439" y="113665"/>
                  </a:lnTo>
                  <a:lnTo>
                    <a:pt x="808951" y="113665"/>
                  </a:lnTo>
                  <a:lnTo>
                    <a:pt x="796210" y="111802"/>
                  </a:lnTo>
                  <a:lnTo>
                    <a:pt x="786307" y="106470"/>
                  </a:lnTo>
                  <a:lnTo>
                    <a:pt x="779891" y="98052"/>
                  </a:lnTo>
                  <a:lnTo>
                    <a:pt x="777608" y="86931"/>
                  </a:lnTo>
                  <a:close/>
                </a:path>
                <a:path w="1774190" h="128270">
                  <a:moveTo>
                    <a:pt x="808596" y="0"/>
                  </a:moveTo>
                  <a:lnTo>
                    <a:pt x="790922" y="2458"/>
                  </a:lnTo>
                  <a:lnTo>
                    <a:pt x="777413" y="9447"/>
                  </a:lnTo>
                  <a:lnTo>
                    <a:pt x="768782" y="20386"/>
                  </a:lnTo>
                  <a:lnTo>
                    <a:pt x="765746" y="34696"/>
                  </a:lnTo>
                  <a:lnTo>
                    <a:pt x="768607" y="48279"/>
                  </a:lnTo>
                  <a:lnTo>
                    <a:pt x="776946" y="57978"/>
                  </a:lnTo>
                  <a:lnTo>
                    <a:pt x="790397" y="64625"/>
                  </a:lnTo>
                  <a:lnTo>
                    <a:pt x="824977" y="72975"/>
                  </a:lnTo>
                  <a:lnTo>
                    <a:pt x="834604" y="77900"/>
                  </a:lnTo>
                  <a:lnTo>
                    <a:pt x="839151" y="83889"/>
                  </a:lnTo>
                  <a:lnTo>
                    <a:pt x="840295" y="91008"/>
                  </a:lnTo>
                  <a:lnTo>
                    <a:pt x="838360" y="100372"/>
                  </a:lnTo>
                  <a:lnTo>
                    <a:pt x="832524" y="107513"/>
                  </a:lnTo>
                  <a:lnTo>
                    <a:pt x="822737" y="112066"/>
                  </a:lnTo>
                  <a:lnTo>
                    <a:pt x="808951" y="113665"/>
                  </a:lnTo>
                  <a:lnTo>
                    <a:pt x="846439" y="113665"/>
                  </a:lnTo>
                  <a:lnTo>
                    <a:pt x="851955" y="106947"/>
                  </a:lnTo>
                  <a:lnTo>
                    <a:pt x="855344" y="91008"/>
                  </a:lnTo>
                  <a:lnTo>
                    <a:pt x="852322" y="76119"/>
                  </a:lnTo>
                  <a:lnTo>
                    <a:pt x="843656" y="65949"/>
                  </a:lnTo>
                  <a:lnTo>
                    <a:pt x="829943" y="59234"/>
                  </a:lnTo>
                  <a:lnTo>
                    <a:pt x="811783" y="54711"/>
                  </a:lnTo>
                  <a:lnTo>
                    <a:pt x="796361" y="51051"/>
                  </a:lnTo>
                  <a:lnTo>
                    <a:pt x="786949" y="46696"/>
                  </a:lnTo>
                  <a:lnTo>
                    <a:pt x="782251" y="41215"/>
                  </a:lnTo>
                  <a:lnTo>
                    <a:pt x="780973" y="34175"/>
                  </a:lnTo>
                  <a:lnTo>
                    <a:pt x="782652" y="26216"/>
                  </a:lnTo>
                  <a:lnTo>
                    <a:pt x="787768" y="19937"/>
                  </a:lnTo>
                  <a:lnTo>
                    <a:pt x="796436" y="15818"/>
                  </a:lnTo>
                  <a:lnTo>
                    <a:pt x="808774" y="14338"/>
                  </a:lnTo>
                  <a:lnTo>
                    <a:pt x="843432" y="14338"/>
                  </a:lnTo>
                  <a:lnTo>
                    <a:pt x="840468" y="10223"/>
                  </a:lnTo>
                  <a:lnTo>
                    <a:pt x="826755" y="2638"/>
                  </a:lnTo>
                  <a:lnTo>
                    <a:pt x="808596" y="0"/>
                  </a:lnTo>
                  <a:close/>
                </a:path>
                <a:path w="1774190" h="128270">
                  <a:moveTo>
                    <a:pt x="843432" y="14338"/>
                  </a:moveTo>
                  <a:lnTo>
                    <a:pt x="808774" y="14338"/>
                  </a:lnTo>
                  <a:lnTo>
                    <a:pt x="820942" y="16056"/>
                  </a:lnTo>
                  <a:lnTo>
                    <a:pt x="829757" y="20912"/>
                  </a:lnTo>
                  <a:lnTo>
                    <a:pt x="835120" y="28456"/>
                  </a:lnTo>
                  <a:lnTo>
                    <a:pt x="836929" y="38239"/>
                  </a:lnTo>
                  <a:lnTo>
                    <a:pt x="852157" y="38239"/>
                  </a:lnTo>
                  <a:lnTo>
                    <a:pt x="849135" y="22256"/>
                  </a:lnTo>
                  <a:lnTo>
                    <a:pt x="843432" y="14338"/>
                  </a:lnTo>
                  <a:close/>
                </a:path>
                <a:path w="1774190" h="128270">
                  <a:moveTo>
                    <a:pt x="885964" y="3009"/>
                  </a:moveTo>
                  <a:lnTo>
                    <a:pt x="870915" y="3009"/>
                  </a:lnTo>
                  <a:lnTo>
                    <a:pt x="870915" y="125882"/>
                  </a:lnTo>
                  <a:lnTo>
                    <a:pt x="885964" y="125882"/>
                  </a:lnTo>
                  <a:lnTo>
                    <a:pt x="885964" y="3009"/>
                  </a:lnTo>
                  <a:close/>
                </a:path>
                <a:path w="1774190" h="128270">
                  <a:moveTo>
                    <a:pt x="962812" y="0"/>
                  </a:moveTo>
                  <a:lnTo>
                    <a:pt x="939102" y="4958"/>
                  </a:lnTo>
                  <a:lnTo>
                    <a:pt x="919741" y="18548"/>
                  </a:lnTo>
                  <a:lnTo>
                    <a:pt x="906689" y="38844"/>
                  </a:lnTo>
                  <a:lnTo>
                    <a:pt x="901903" y="63919"/>
                  </a:lnTo>
                  <a:lnTo>
                    <a:pt x="906689" y="89094"/>
                  </a:lnTo>
                  <a:lnTo>
                    <a:pt x="919741" y="109439"/>
                  </a:lnTo>
                  <a:lnTo>
                    <a:pt x="939102" y="123044"/>
                  </a:lnTo>
                  <a:lnTo>
                    <a:pt x="962812" y="128003"/>
                  </a:lnTo>
                  <a:lnTo>
                    <a:pt x="986514" y="123019"/>
                  </a:lnTo>
                  <a:lnTo>
                    <a:pt x="1000035" y="113487"/>
                  </a:lnTo>
                  <a:lnTo>
                    <a:pt x="962812" y="113487"/>
                  </a:lnTo>
                  <a:lnTo>
                    <a:pt x="944935" y="109674"/>
                  </a:lnTo>
                  <a:lnTo>
                    <a:pt x="930297" y="99190"/>
                  </a:lnTo>
                  <a:lnTo>
                    <a:pt x="920407" y="83462"/>
                  </a:lnTo>
                  <a:lnTo>
                    <a:pt x="916774" y="63919"/>
                  </a:lnTo>
                  <a:lnTo>
                    <a:pt x="920407" y="44443"/>
                  </a:lnTo>
                  <a:lnTo>
                    <a:pt x="930297" y="28703"/>
                  </a:lnTo>
                  <a:lnTo>
                    <a:pt x="944935" y="18175"/>
                  </a:lnTo>
                  <a:lnTo>
                    <a:pt x="962812" y="14338"/>
                  </a:lnTo>
                  <a:lnTo>
                    <a:pt x="1000392" y="14338"/>
                  </a:lnTo>
                  <a:lnTo>
                    <a:pt x="986739" y="4858"/>
                  </a:lnTo>
                  <a:lnTo>
                    <a:pt x="962812" y="0"/>
                  </a:lnTo>
                  <a:close/>
                </a:path>
                <a:path w="1774190" h="128270">
                  <a:moveTo>
                    <a:pt x="1000392" y="14338"/>
                  </a:moveTo>
                  <a:lnTo>
                    <a:pt x="962812" y="14338"/>
                  </a:lnTo>
                  <a:lnTo>
                    <a:pt x="980906" y="18100"/>
                  </a:lnTo>
                  <a:lnTo>
                    <a:pt x="995516" y="28503"/>
                  </a:lnTo>
                  <a:lnTo>
                    <a:pt x="1005280" y="44218"/>
                  </a:lnTo>
                  <a:lnTo>
                    <a:pt x="1008837" y="63919"/>
                  </a:lnTo>
                  <a:lnTo>
                    <a:pt x="1005205" y="83387"/>
                  </a:lnTo>
                  <a:lnTo>
                    <a:pt x="995316" y="99123"/>
                  </a:lnTo>
                  <a:lnTo>
                    <a:pt x="980681" y="109649"/>
                  </a:lnTo>
                  <a:lnTo>
                    <a:pt x="962812" y="113487"/>
                  </a:lnTo>
                  <a:lnTo>
                    <a:pt x="1000035" y="113487"/>
                  </a:lnTo>
                  <a:lnTo>
                    <a:pt x="1005871" y="109372"/>
                  </a:lnTo>
                  <a:lnTo>
                    <a:pt x="1018922" y="89019"/>
                  </a:lnTo>
                  <a:lnTo>
                    <a:pt x="1023708" y="63919"/>
                  </a:lnTo>
                  <a:lnTo>
                    <a:pt x="1018997" y="38544"/>
                  </a:lnTo>
                  <a:lnTo>
                    <a:pt x="1006071" y="18281"/>
                  </a:lnTo>
                  <a:lnTo>
                    <a:pt x="1000392" y="14338"/>
                  </a:lnTo>
                  <a:close/>
                </a:path>
                <a:path w="1774190" h="128270">
                  <a:moveTo>
                    <a:pt x="1055763" y="3009"/>
                  </a:moveTo>
                  <a:lnTo>
                    <a:pt x="1038936" y="3009"/>
                  </a:lnTo>
                  <a:lnTo>
                    <a:pt x="1038936" y="125882"/>
                  </a:lnTo>
                  <a:lnTo>
                    <a:pt x="1053985" y="125882"/>
                  </a:lnTo>
                  <a:lnTo>
                    <a:pt x="1053985" y="25844"/>
                  </a:lnTo>
                  <a:lnTo>
                    <a:pt x="1070864" y="25844"/>
                  </a:lnTo>
                  <a:lnTo>
                    <a:pt x="1055763" y="3009"/>
                  </a:lnTo>
                  <a:close/>
                </a:path>
                <a:path w="1774190" h="128270">
                  <a:moveTo>
                    <a:pt x="1070864" y="25844"/>
                  </a:moveTo>
                  <a:lnTo>
                    <a:pt x="1053985" y="25844"/>
                  </a:lnTo>
                  <a:lnTo>
                    <a:pt x="1120025" y="125882"/>
                  </a:lnTo>
                  <a:lnTo>
                    <a:pt x="1136675" y="125882"/>
                  </a:lnTo>
                  <a:lnTo>
                    <a:pt x="1136675" y="102870"/>
                  </a:lnTo>
                  <a:lnTo>
                    <a:pt x="1121803" y="102870"/>
                  </a:lnTo>
                  <a:lnTo>
                    <a:pt x="1070864" y="25844"/>
                  </a:lnTo>
                  <a:close/>
                </a:path>
                <a:path w="1774190" h="128270">
                  <a:moveTo>
                    <a:pt x="1136675" y="3009"/>
                  </a:moveTo>
                  <a:lnTo>
                    <a:pt x="1121803" y="3009"/>
                  </a:lnTo>
                  <a:lnTo>
                    <a:pt x="1121803" y="102870"/>
                  </a:lnTo>
                  <a:lnTo>
                    <a:pt x="1136675" y="102870"/>
                  </a:lnTo>
                  <a:lnTo>
                    <a:pt x="1136675" y="3009"/>
                  </a:lnTo>
                  <a:close/>
                </a:path>
                <a:path w="1774190" h="128270">
                  <a:moveTo>
                    <a:pt x="1242009" y="0"/>
                  </a:moveTo>
                  <a:lnTo>
                    <a:pt x="1230501" y="2124"/>
                  </a:lnTo>
                  <a:lnTo>
                    <a:pt x="1221231" y="7967"/>
                  </a:lnTo>
                  <a:lnTo>
                    <a:pt x="1215048" y="16732"/>
                  </a:lnTo>
                  <a:lnTo>
                    <a:pt x="1212799" y="27622"/>
                  </a:lnTo>
                  <a:lnTo>
                    <a:pt x="1212799" y="35585"/>
                  </a:lnTo>
                  <a:lnTo>
                    <a:pt x="1216520" y="43370"/>
                  </a:lnTo>
                  <a:lnTo>
                    <a:pt x="1222717" y="50634"/>
                  </a:lnTo>
                  <a:lnTo>
                    <a:pt x="1224838" y="53289"/>
                  </a:lnTo>
                  <a:lnTo>
                    <a:pt x="1214668" y="59999"/>
                  </a:lnTo>
                  <a:lnTo>
                    <a:pt x="1206272" y="68073"/>
                  </a:lnTo>
                  <a:lnTo>
                    <a:pt x="1200566" y="78140"/>
                  </a:lnTo>
                  <a:lnTo>
                    <a:pt x="1198460" y="90830"/>
                  </a:lnTo>
                  <a:lnTo>
                    <a:pt x="1201976" y="105821"/>
                  </a:lnTo>
                  <a:lnTo>
                    <a:pt x="1211451" y="117579"/>
                  </a:lnTo>
                  <a:lnTo>
                    <a:pt x="1225276" y="125256"/>
                  </a:lnTo>
                  <a:lnTo>
                    <a:pt x="1241844" y="128003"/>
                  </a:lnTo>
                  <a:lnTo>
                    <a:pt x="1251580" y="127127"/>
                  </a:lnTo>
                  <a:lnTo>
                    <a:pt x="1260538" y="124575"/>
                  </a:lnTo>
                  <a:lnTo>
                    <a:pt x="1268601" y="120464"/>
                  </a:lnTo>
                  <a:lnTo>
                    <a:pt x="1275651" y="114909"/>
                  </a:lnTo>
                  <a:lnTo>
                    <a:pt x="1295004" y="114909"/>
                  </a:lnTo>
                  <a:lnTo>
                    <a:pt x="1294131" y="113842"/>
                  </a:lnTo>
                  <a:lnTo>
                    <a:pt x="1241844" y="113842"/>
                  </a:lnTo>
                  <a:lnTo>
                    <a:pt x="1230495" y="111965"/>
                  </a:lnTo>
                  <a:lnTo>
                    <a:pt x="1221589" y="106918"/>
                  </a:lnTo>
                  <a:lnTo>
                    <a:pt x="1215771" y="99580"/>
                  </a:lnTo>
                  <a:lnTo>
                    <a:pt x="1213688" y="90830"/>
                  </a:lnTo>
                  <a:lnTo>
                    <a:pt x="1214797" y="83613"/>
                  </a:lnTo>
                  <a:lnTo>
                    <a:pt x="1218312" y="76930"/>
                  </a:lnTo>
                  <a:lnTo>
                    <a:pt x="1224516" y="70513"/>
                  </a:lnTo>
                  <a:lnTo>
                    <a:pt x="1233690" y="64096"/>
                  </a:lnTo>
                  <a:lnTo>
                    <a:pt x="1253110" y="64096"/>
                  </a:lnTo>
                  <a:lnTo>
                    <a:pt x="1246974" y="56654"/>
                  </a:lnTo>
                  <a:lnTo>
                    <a:pt x="1256319" y="50530"/>
                  </a:lnTo>
                  <a:lnTo>
                    <a:pt x="1261155" y="46037"/>
                  </a:lnTo>
                  <a:lnTo>
                    <a:pt x="1238300" y="46037"/>
                  </a:lnTo>
                  <a:lnTo>
                    <a:pt x="1234224" y="41071"/>
                  </a:lnTo>
                  <a:lnTo>
                    <a:pt x="1230325" y="36474"/>
                  </a:lnTo>
                  <a:lnTo>
                    <a:pt x="1228204" y="32042"/>
                  </a:lnTo>
                  <a:lnTo>
                    <a:pt x="1228204" y="19469"/>
                  </a:lnTo>
                  <a:lnTo>
                    <a:pt x="1234401" y="13804"/>
                  </a:lnTo>
                  <a:lnTo>
                    <a:pt x="1266635" y="13804"/>
                  </a:lnTo>
                  <a:lnTo>
                    <a:pt x="1262175" y="7345"/>
                  </a:lnTo>
                  <a:lnTo>
                    <a:pt x="1253329" y="1930"/>
                  </a:lnTo>
                  <a:lnTo>
                    <a:pt x="1242009" y="0"/>
                  </a:lnTo>
                  <a:close/>
                </a:path>
                <a:path w="1774190" h="128270">
                  <a:moveTo>
                    <a:pt x="1295004" y="114909"/>
                  </a:moveTo>
                  <a:lnTo>
                    <a:pt x="1275651" y="114909"/>
                  </a:lnTo>
                  <a:lnTo>
                    <a:pt x="1284681" y="125882"/>
                  </a:lnTo>
                  <a:lnTo>
                    <a:pt x="1303985" y="125882"/>
                  </a:lnTo>
                  <a:lnTo>
                    <a:pt x="1295004" y="114909"/>
                  </a:lnTo>
                  <a:close/>
                </a:path>
                <a:path w="1774190" h="128270">
                  <a:moveTo>
                    <a:pt x="1253110" y="64096"/>
                  </a:moveTo>
                  <a:lnTo>
                    <a:pt x="1233690" y="64096"/>
                  </a:lnTo>
                  <a:lnTo>
                    <a:pt x="1266621" y="104101"/>
                  </a:lnTo>
                  <a:lnTo>
                    <a:pt x="1261728" y="108238"/>
                  </a:lnTo>
                  <a:lnTo>
                    <a:pt x="1255890" y="111296"/>
                  </a:lnTo>
                  <a:lnTo>
                    <a:pt x="1249223" y="113192"/>
                  </a:lnTo>
                  <a:lnTo>
                    <a:pt x="1241844" y="113842"/>
                  </a:lnTo>
                  <a:lnTo>
                    <a:pt x="1294131" y="113842"/>
                  </a:lnTo>
                  <a:lnTo>
                    <a:pt x="1284858" y="102514"/>
                  </a:lnTo>
                  <a:lnTo>
                    <a:pt x="1287416" y="96815"/>
                  </a:lnTo>
                  <a:lnTo>
                    <a:pt x="1289242" y="90670"/>
                  </a:lnTo>
                  <a:lnTo>
                    <a:pt x="1289364" y="89941"/>
                  </a:lnTo>
                  <a:lnTo>
                    <a:pt x="1274419" y="89941"/>
                  </a:lnTo>
                  <a:lnTo>
                    <a:pt x="1253110" y="64096"/>
                  </a:lnTo>
                  <a:close/>
                </a:path>
                <a:path w="1774190" h="128270">
                  <a:moveTo>
                    <a:pt x="1290700" y="67983"/>
                  </a:moveTo>
                  <a:lnTo>
                    <a:pt x="1276184" y="67983"/>
                  </a:lnTo>
                  <a:lnTo>
                    <a:pt x="1276184" y="81800"/>
                  </a:lnTo>
                  <a:lnTo>
                    <a:pt x="1275473" y="86042"/>
                  </a:lnTo>
                  <a:lnTo>
                    <a:pt x="1274419" y="89941"/>
                  </a:lnTo>
                  <a:lnTo>
                    <a:pt x="1289364" y="89941"/>
                  </a:lnTo>
                  <a:lnTo>
                    <a:pt x="1290336" y="84160"/>
                  </a:lnTo>
                  <a:lnTo>
                    <a:pt x="1290659" y="78140"/>
                  </a:lnTo>
                  <a:lnTo>
                    <a:pt x="1290700" y="67983"/>
                  </a:lnTo>
                  <a:close/>
                </a:path>
                <a:path w="1774190" h="128270">
                  <a:moveTo>
                    <a:pt x="1266635" y="13804"/>
                  </a:moveTo>
                  <a:lnTo>
                    <a:pt x="1249806" y="13804"/>
                  </a:lnTo>
                  <a:lnTo>
                    <a:pt x="1255115" y="19126"/>
                  </a:lnTo>
                  <a:lnTo>
                    <a:pt x="1255115" y="26733"/>
                  </a:lnTo>
                  <a:lnTo>
                    <a:pt x="1254354" y="31442"/>
                  </a:lnTo>
                  <a:lnTo>
                    <a:pt x="1251685" y="35985"/>
                  </a:lnTo>
                  <a:lnTo>
                    <a:pt x="1246527" y="40728"/>
                  </a:lnTo>
                  <a:lnTo>
                    <a:pt x="1238300" y="46037"/>
                  </a:lnTo>
                  <a:lnTo>
                    <a:pt x="1261155" y="46037"/>
                  </a:lnTo>
                  <a:lnTo>
                    <a:pt x="1263591" y="43773"/>
                  </a:lnTo>
                  <a:lnTo>
                    <a:pt x="1268249" y="35985"/>
                  </a:lnTo>
                  <a:lnTo>
                    <a:pt x="1268361" y="35585"/>
                  </a:lnTo>
                  <a:lnTo>
                    <a:pt x="1269987" y="26377"/>
                  </a:lnTo>
                  <a:lnTo>
                    <a:pt x="1267932" y="15682"/>
                  </a:lnTo>
                  <a:lnTo>
                    <a:pt x="1266635" y="13804"/>
                  </a:lnTo>
                  <a:close/>
                </a:path>
                <a:path w="1774190" h="128270">
                  <a:moveTo>
                    <a:pt x="1364526" y="86931"/>
                  </a:moveTo>
                  <a:lnTo>
                    <a:pt x="1348955" y="86931"/>
                  </a:lnTo>
                  <a:lnTo>
                    <a:pt x="1352301" y="103732"/>
                  </a:lnTo>
                  <a:lnTo>
                    <a:pt x="1361787" y="116697"/>
                  </a:lnTo>
                  <a:lnTo>
                    <a:pt x="1376586" y="125046"/>
                  </a:lnTo>
                  <a:lnTo>
                    <a:pt x="1395869" y="128003"/>
                  </a:lnTo>
                  <a:lnTo>
                    <a:pt x="1414696" y="125608"/>
                  </a:lnTo>
                  <a:lnTo>
                    <a:pt x="1429358" y="118535"/>
                  </a:lnTo>
                  <a:lnTo>
                    <a:pt x="1433357" y="113665"/>
                  </a:lnTo>
                  <a:lnTo>
                    <a:pt x="1395869" y="113665"/>
                  </a:lnTo>
                  <a:lnTo>
                    <a:pt x="1383128" y="111802"/>
                  </a:lnTo>
                  <a:lnTo>
                    <a:pt x="1373225" y="106470"/>
                  </a:lnTo>
                  <a:lnTo>
                    <a:pt x="1366808" y="98052"/>
                  </a:lnTo>
                  <a:lnTo>
                    <a:pt x="1364526" y="86931"/>
                  </a:lnTo>
                  <a:close/>
                </a:path>
                <a:path w="1774190" h="128270">
                  <a:moveTo>
                    <a:pt x="1395514" y="0"/>
                  </a:moveTo>
                  <a:lnTo>
                    <a:pt x="1377840" y="2458"/>
                  </a:lnTo>
                  <a:lnTo>
                    <a:pt x="1364330" y="9447"/>
                  </a:lnTo>
                  <a:lnTo>
                    <a:pt x="1355700" y="20386"/>
                  </a:lnTo>
                  <a:lnTo>
                    <a:pt x="1352664" y="34696"/>
                  </a:lnTo>
                  <a:lnTo>
                    <a:pt x="1355525" y="48279"/>
                  </a:lnTo>
                  <a:lnTo>
                    <a:pt x="1363864" y="57978"/>
                  </a:lnTo>
                  <a:lnTo>
                    <a:pt x="1377315" y="64625"/>
                  </a:lnTo>
                  <a:lnTo>
                    <a:pt x="1411895" y="72975"/>
                  </a:lnTo>
                  <a:lnTo>
                    <a:pt x="1421522" y="77900"/>
                  </a:lnTo>
                  <a:lnTo>
                    <a:pt x="1426069" y="83889"/>
                  </a:lnTo>
                  <a:lnTo>
                    <a:pt x="1427213" y="91008"/>
                  </a:lnTo>
                  <a:lnTo>
                    <a:pt x="1425278" y="100372"/>
                  </a:lnTo>
                  <a:lnTo>
                    <a:pt x="1419442" y="107513"/>
                  </a:lnTo>
                  <a:lnTo>
                    <a:pt x="1409655" y="112066"/>
                  </a:lnTo>
                  <a:lnTo>
                    <a:pt x="1395869" y="113665"/>
                  </a:lnTo>
                  <a:lnTo>
                    <a:pt x="1433357" y="113665"/>
                  </a:lnTo>
                  <a:lnTo>
                    <a:pt x="1438873" y="106947"/>
                  </a:lnTo>
                  <a:lnTo>
                    <a:pt x="1442262" y="91008"/>
                  </a:lnTo>
                  <a:lnTo>
                    <a:pt x="1439240" y="76119"/>
                  </a:lnTo>
                  <a:lnTo>
                    <a:pt x="1430574" y="65949"/>
                  </a:lnTo>
                  <a:lnTo>
                    <a:pt x="1416861" y="59234"/>
                  </a:lnTo>
                  <a:lnTo>
                    <a:pt x="1398701" y="54711"/>
                  </a:lnTo>
                  <a:lnTo>
                    <a:pt x="1383279" y="51051"/>
                  </a:lnTo>
                  <a:lnTo>
                    <a:pt x="1373866" y="46696"/>
                  </a:lnTo>
                  <a:lnTo>
                    <a:pt x="1369169" y="41215"/>
                  </a:lnTo>
                  <a:lnTo>
                    <a:pt x="1367891" y="34175"/>
                  </a:lnTo>
                  <a:lnTo>
                    <a:pt x="1369570" y="26216"/>
                  </a:lnTo>
                  <a:lnTo>
                    <a:pt x="1374686" y="19937"/>
                  </a:lnTo>
                  <a:lnTo>
                    <a:pt x="1383354" y="15818"/>
                  </a:lnTo>
                  <a:lnTo>
                    <a:pt x="1395691" y="14338"/>
                  </a:lnTo>
                  <a:lnTo>
                    <a:pt x="1430350" y="14338"/>
                  </a:lnTo>
                  <a:lnTo>
                    <a:pt x="1427386" y="10223"/>
                  </a:lnTo>
                  <a:lnTo>
                    <a:pt x="1413673" y="2638"/>
                  </a:lnTo>
                  <a:lnTo>
                    <a:pt x="1395514" y="0"/>
                  </a:lnTo>
                  <a:close/>
                </a:path>
                <a:path w="1774190" h="128270">
                  <a:moveTo>
                    <a:pt x="1430350" y="14338"/>
                  </a:moveTo>
                  <a:lnTo>
                    <a:pt x="1395691" y="14338"/>
                  </a:lnTo>
                  <a:lnTo>
                    <a:pt x="1407860" y="16056"/>
                  </a:lnTo>
                  <a:lnTo>
                    <a:pt x="1416675" y="20912"/>
                  </a:lnTo>
                  <a:lnTo>
                    <a:pt x="1422038" y="28456"/>
                  </a:lnTo>
                  <a:lnTo>
                    <a:pt x="1423847" y="38239"/>
                  </a:lnTo>
                  <a:lnTo>
                    <a:pt x="1439075" y="38239"/>
                  </a:lnTo>
                  <a:lnTo>
                    <a:pt x="1436053" y="22256"/>
                  </a:lnTo>
                  <a:lnTo>
                    <a:pt x="1430350" y="14338"/>
                  </a:lnTo>
                  <a:close/>
                </a:path>
                <a:path w="1774190" h="128270">
                  <a:moveTo>
                    <a:pt x="1472183" y="3009"/>
                  </a:moveTo>
                  <a:lnTo>
                    <a:pt x="1457134" y="3009"/>
                  </a:lnTo>
                  <a:lnTo>
                    <a:pt x="1457134" y="125882"/>
                  </a:lnTo>
                  <a:lnTo>
                    <a:pt x="1472183" y="125882"/>
                  </a:lnTo>
                  <a:lnTo>
                    <a:pt x="1472183" y="82499"/>
                  </a:lnTo>
                  <a:lnTo>
                    <a:pt x="1492510" y="63030"/>
                  </a:lnTo>
                  <a:lnTo>
                    <a:pt x="1472183" y="63030"/>
                  </a:lnTo>
                  <a:lnTo>
                    <a:pt x="1472183" y="3009"/>
                  </a:lnTo>
                  <a:close/>
                </a:path>
                <a:path w="1774190" h="128270">
                  <a:moveTo>
                    <a:pt x="1511540" y="62318"/>
                  </a:moveTo>
                  <a:lnTo>
                    <a:pt x="1493253" y="62318"/>
                  </a:lnTo>
                  <a:lnTo>
                    <a:pt x="1538401" y="125882"/>
                  </a:lnTo>
                  <a:lnTo>
                    <a:pt x="1557159" y="125882"/>
                  </a:lnTo>
                  <a:lnTo>
                    <a:pt x="1511540" y="62318"/>
                  </a:lnTo>
                  <a:close/>
                </a:path>
                <a:path w="1774190" h="128270">
                  <a:moveTo>
                    <a:pt x="1555038" y="3009"/>
                  </a:moveTo>
                  <a:lnTo>
                    <a:pt x="1533969" y="3009"/>
                  </a:lnTo>
                  <a:lnTo>
                    <a:pt x="1472183" y="63030"/>
                  </a:lnTo>
                  <a:lnTo>
                    <a:pt x="1492510" y="63030"/>
                  </a:lnTo>
                  <a:lnTo>
                    <a:pt x="1493253" y="62318"/>
                  </a:lnTo>
                  <a:lnTo>
                    <a:pt x="1511540" y="62318"/>
                  </a:lnTo>
                  <a:lnTo>
                    <a:pt x="1504048" y="51879"/>
                  </a:lnTo>
                  <a:lnTo>
                    <a:pt x="1555038" y="3009"/>
                  </a:lnTo>
                  <a:close/>
                </a:path>
                <a:path w="1774190" h="128270">
                  <a:moveTo>
                    <a:pt x="1581594" y="3009"/>
                  </a:moveTo>
                  <a:lnTo>
                    <a:pt x="1566544" y="3009"/>
                  </a:lnTo>
                  <a:lnTo>
                    <a:pt x="1566544" y="125882"/>
                  </a:lnTo>
                  <a:lnTo>
                    <a:pt x="1581594" y="125882"/>
                  </a:lnTo>
                  <a:lnTo>
                    <a:pt x="1581594" y="3009"/>
                  </a:lnTo>
                  <a:close/>
                </a:path>
                <a:path w="1774190" h="128270">
                  <a:moveTo>
                    <a:pt x="1619834" y="3009"/>
                  </a:moveTo>
                  <a:lnTo>
                    <a:pt x="1604784" y="3009"/>
                  </a:lnTo>
                  <a:lnTo>
                    <a:pt x="1604784" y="125882"/>
                  </a:lnTo>
                  <a:lnTo>
                    <a:pt x="1683042" y="125882"/>
                  </a:lnTo>
                  <a:lnTo>
                    <a:pt x="1683042" y="111366"/>
                  </a:lnTo>
                  <a:lnTo>
                    <a:pt x="1619834" y="111366"/>
                  </a:lnTo>
                  <a:lnTo>
                    <a:pt x="1619834" y="3009"/>
                  </a:lnTo>
                  <a:close/>
                </a:path>
                <a:path w="1774190" h="128270">
                  <a:moveTo>
                    <a:pt x="1710664" y="3009"/>
                  </a:moveTo>
                  <a:lnTo>
                    <a:pt x="1695615" y="3009"/>
                  </a:lnTo>
                  <a:lnTo>
                    <a:pt x="1695615" y="125882"/>
                  </a:lnTo>
                  <a:lnTo>
                    <a:pt x="1773872" y="125882"/>
                  </a:lnTo>
                  <a:lnTo>
                    <a:pt x="1773872" y="111366"/>
                  </a:lnTo>
                  <a:lnTo>
                    <a:pt x="1710664" y="111366"/>
                  </a:lnTo>
                  <a:lnTo>
                    <a:pt x="1710664" y="3009"/>
                  </a:lnTo>
                  <a:close/>
                </a:path>
              </a:pathLst>
            </a:custGeom>
            <a:solidFill>
              <a:srgbClr val="8300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0" y="0"/>
            <a:ext cx="7128509" cy="7632065"/>
            <a:chOff x="0" y="0"/>
            <a:chExt cx="7128509" cy="7632065"/>
          </a:xfrm>
        </p:grpSpPr>
        <p:sp>
          <p:nvSpPr>
            <p:cNvPr id="14" name="object 14"/>
            <p:cNvSpPr/>
            <p:nvPr/>
          </p:nvSpPr>
          <p:spPr>
            <a:xfrm>
              <a:off x="0" y="0"/>
              <a:ext cx="7128509" cy="7632065"/>
            </a:xfrm>
            <a:custGeom>
              <a:avLst/>
              <a:gdLst/>
              <a:ahLst/>
              <a:cxnLst/>
              <a:rect l="l" t="t" r="r" b="b"/>
              <a:pathLst>
                <a:path w="7128509" h="7632065">
                  <a:moveTo>
                    <a:pt x="7128002" y="4896002"/>
                  </a:moveTo>
                  <a:lnTo>
                    <a:pt x="3527996" y="4896002"/>
                  </a:lnTo>
                  <a:lnTo>
                    <a:pt x="3527996" y="0"/>
                  </a:lnTo>
                  <a:lnTo>
                    <a:pt x="0" y="0"/>
                  </a:lnTo>
                  <a:lnTo>
                    <a:pt x="0" y="7632001"/>
                  </a:lnTo>
                  <a:lnTo>
                    <a:pt x="3527996" y="7632001"/>
                  </a:lnTo>
                  <a:lnTo>
                    <a:pt x="7128002" y="7632001"/>
                  </a:lnTo>
                  <a:lnTo>
                    <a:pt x="7128002" y="4896002"/>
                  </a:lnTo>
                  <a:close/>
                </a:path>
              </a:pathLst>
            </a:custGeom>
            <a:solidFill>
              <a:srgbClr val="8300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2531668"/>
              <a:ext cx="3528009" cy="2364333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128300" y="201252"/>
            <a:ext cx="3296920" cy="2124941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marR="6350">
              <a:lnSpc>
                <a:spcPct val="79200"/>
              </a:lnSpc>
              <a:spcBef>
                <a:spcPts val="350"/>
              </a:spcBef>
            </a:pPr>
            <a:r>
              <a:rPr lang="it-IT" sz="1000" b="1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ONAV (Organizzazione Nazionale Assaggiatori di Vino)</a:t>
            </a:r>
            <a:r>
              <a:rPr lang="it-IT" sz="100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 fondata ad Asti nel 1951, </a:t>
            </a:r>
            <a:endParaRPr lang="it-IT" sz="1000" dirty="0">
              <a:latin typeface="Trebuchet MS" panose="020B0703020202090204" pitchFamily="34" charset="0"/>
              <a:cs typeface="Tahoma"/>
            </a:endParaRPr>
          </a:p>
          <a:p>
            <a:pPr marL="184150" marR="44450" indent="-171450">
              <a:lnSpc>
                <a:spcPct val="79200"/>
              </a:lnSpc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promuove una corretta cultura del vino attraverso la sensibilizzazione all’assaggio, la divulgazione  dei principi e la formazione tramite corsi organizzati  localmente;</a:t>
            </a:r>
            <a:endParaRPr lang="it-IT" sz="1000" dirty="0">
              <a:latin typeface="Trebuchet MS" panose="020B0703020202090204" pitchFamily="34" charset="0"/>
              <a:cs typeface="Tahoma"/>
            </a:endParaRPr>
          </a:p>
          <a:p>
            <a:pPr marL="184150" marR="44450" indent="-171450">
              <a:lnSpc>
                <a:spcPct val="79200"/>
              </a:lnSpc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è strutturata a livello nazionale con numerose sezioni provinciali.</a:t>
            </a:r>
            <a:endParaRPr lang="it-IT" sz="1000" dirty="0">
              <a:latin typeface="Trebuchet MS" panose="020B0703020202090204" pitchFamily="34" charset="0"/>
              <a:cs typeface="Tahoma"/>
            </a:endParaRPr>
          </a:p>
          <a:p>
            <a:pPr marL="12700" marR="31750">
              <a:lnSpc>
                <a:spcPct val="79200"/>
              </a:lnSpc>
              <a:spcBef>
                <a:spcPts val="950"/>
              </a:spcBef>
            </a:pPr>
            <a:r>
              <a:rPr lang="it-IT" sz="100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Chiunque può associarsi per imparare, in modo piacevole, a gustare e saper giudicare  la qualità del vino, valorizzando anche le proprie doti naturali.</a:t>
            </a:r>
            <a:endParaRPr lang="it-IT" sz="1000" dirty="0">
              <a:latin typeface="Trebuchet MS" panose="020B0703020202090204" pitchFamily="34" charset="0"/>
              <a:cs typeface="Tahoma"/>
            </a:endParaRPr>
          </a:p>
          <a:p>
            <a:pPr marL="12700" marR="5080">
              <a:lnSpc>
                <a:spcPct val="79200"/>
              </a:lnSpc>
              <a:spcBef>
                <a:spcPts val="950"/>
              </a:spcBef>
            </a:pPr>
            <a:r>
              <a:rPr lang="it-IT" sz="100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Attraverso la partecipazione a corsi di 1°, 2° e 3° livello,  superati gli esami finali, il Socio può ottenere la qualifica di </a:t>
            </a:r>
            <a:r>
              <a:rPr lang="it-IT" sz="1000" b="1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Assaggiatore, Esperto Assaggiatore e Maestro  Assaggiatore ONAV</a:t>
            </a:r>
            <a:endParaRPr lang="it-IT" sz="1000" b="1" dirty="0">
              <a:latin typeface="Trebuchet MS" panose="020B0703020202090204" pitchFamily="34" charset="0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8300" y="4959350"/>
            <a:ext cx="3303270" cy="25655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075"/>
              </a:lnSpc>
              <a:spcBef>
                <a:spcPts val="100"/>
              </a:spcBef>
            </a:pPr>
            <a:r>
              <a:rPr lang="it-IT" sz="1000" b="1" spc="-35" dirty="0">
                <a:solidFill>
                  <a:srgbClr val="FFFFFF"/>
                </a:solidFill>
                <a:latin typeface="Tahoma"/>
                <a:cs typeface="Tahoma"/>
              </a:rPr>
              <a:t>Ch</a:t>
            </a:r>
            <a:r>
              <a:rPr lang="it-IT" sz="1000" b="1" spc="-1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lang="it-IT" sz="10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it-IT" sz="1000" b="1" spc="-15" dirty="0">
                <a:solidFill>
                  <a:srgbClr val="FFFFFF"/>
                </a:solidFill>
                <a:latin typeface="Tahoma"/>
                <a:cs typeface="Tahoma"/>
              </a:rPr>
              <a:t>co</a:t>
            </a:r>
            <a:r>
              <a:rPr lang="it-IT" sz="1000" b="1" spc="-1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lang="it-IT" sz="1000" b="1" spc="-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lang="it-IT" sz="10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it-IT" sz="1000" b="1" spc="-6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lang="it-IT" sz="1000" b="1" spc="-95" dirty="0">
                <a:solidFill>
                  <a:srgbClr val="FFFFFF"/>
                </a:solidFill>
                <a:latin typeface="Tahoma"/>
                <a:cs typeface="Tahoma"/>
              </a:rPr>
              <a:t>ffr</a:t>
            </a:r>
            <a:r>
              <a:rPr lang="it-IT" sz="1000" b="1" spc="-1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lang="it-IT" sz="10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it-IT" sz="1000" b="1" spc="-8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it-IT" sz="1000" b="1" spc="-90" dirty="0">
                <a:solidFill>
                  <a:srgbClr val="FFFFFF"/>
                </a:solidFill>
                <a:latin typeface="Tahoma"/>
                <a:cs typeface="Tahoma"/>
              </a:rPr>
              <a:t>’</a:t>
            </a:r>
            <a:r>
              <a:rPr lang="it-IT" sz="1000" b="1" spc="-60" dirty="0">
                <a:solidFill>
                  <a:srgbClr val="FFFFFF"/>
                </a:solidFill>
                <a:latin typeface="Tahoma"/>
                <a:cs typeface="Tahoma"/>
              </a:rPr>
              <a:t>ON</a:t>
            </a:r>
            <a:r>
              <a:rPr lang="it-IT" sz="1000" b="1" spc="-13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lang="it-IT" sz="1000" b="1" spc="-75" dirty="0">
                <a:solidFill>
                  <a:srgbClr val="FFFFFF"/>
                </a:solidFill>
                <a:latin typeface="Tahoma"/>
                <a:cs typeface="Tahoma"/>
              </a:rPr>
              <a:t>V</a:t>
            </a:r>
            <a:r>
              <a:rPr lang="it-IT" sz="10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it-IT" sz="1000" b="1" spc="-6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lang="it-IT" sz="1000" b="1" spc="-25" dirty="0">
                <a:solidFill>
                  <a:srgbClr val="FFFFFF"/>
                </a:solidFill>
                <a:latin typeface="Tahoma"/>
                <a:cs typeface="Tahoma"/>
              </a:rPr>
              <a:t>i </a:t>
            </a:r>
            <a:r>
              <a:rPr lang="it-IT" sz="1000" b="1" spc="-7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lang="it-IT" sz="1000" b="1" spc="-6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lang="it-IT" sz="1000" b="1" spc="-70" dirty="0">
                <a:solidFill>
                  <a:srgbClr val="FFFFFF"/>
                </a:solidFill>
                <a:latin typeface="Tahoma"/>
                <a:cs typeface="Tahoma"/>
              </a:rPr>
              <a:t>opr</a:t>
            </a:r>
            <a:r>
              <a:rPr lang="it-IT" sz="1000" b="1" spc="-25" dirty="0">
                <a:solidFill>
                  <a:srgbClr val="FFFFFF"/>
                </a:solidFill>
                <a:latin typeface="Tahoma"/>
                <a:cs typeface="Tahoma"/>
              </a:rPr>
              <a:t>i </a:t>
            </a:r>
            <a:r>
              <a:rPr lang="it-IT" sz="1000" b="1" spc="-30" dirty="0">
                <a:solidFill>
                  <a:srgbClr val="FFFFFF"/>
                </a:solidFill>
                <a:latin typeface="Tahoma"/>
                <a:cs typeface="Tahoma"/>
              </a:rPr>
              <a:t>soci</a:t>
            </a:r>
            <a:endParaRPr lang="it-IT" sz="1000" b="1" dirty="0">
              <a:latin typeface="Tahoma"/>
              <a:cs typeface="Tahoma"/>
            </a:endParaRPr>
          </a:p>
          <a:p>
            <a:pPr marL="12700" marR="323215" algn="just">
              <a:lnSpc>
                <a:spcPct val="79200"/>
              </a:lnSpc>
              <a:spcBef>
                <a:spcPts val="125"/>
              </a:spcBef>
            </a:pPr>
            <a:r>
              <a:rPr lang="it-IT" sz="950" spc="-2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L’ONAV</a:t>
            </a:r>
            <a:r>
              <a:rPr lang="it-IT" sz="950" spc="-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2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consente</a:t>
            </a:r>
            <a:r>
              <a:rPr lang="it-IT" sz="950" spc="-5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1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ai</a:t>
            </a:r>
            <a:r>
              <a:rPr lang="it-IT" sz="950" spc="-5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3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Soci</a:t>
            </a:r>
            <a:r>
              <a:rPr lang="it-IT" sz="950" spc="-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un</a:t>
            </a:r>
            <a:r>
              <a:rPr lang="it-IT" sz="950" spc="-5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continuo</a:t>
            </a:r>
            <a:r>
              <a:rPr lang="it-IT" sz="950" spc="-5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aggiornamento </a:t>
            </a:r>
            <a:r>
              <a:rPr lang="it-IT" sz="950" spc="-30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1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professionale</a:t>
            </a:r>
            <a:r>
              <a:rPr lang="it-IT" sz="950" spc="-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-1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tramite</a:t>
            </a:r>
            <a:r>
              <a:rPr lang="it-IT" sz="950" spc="-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1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un'</a:t>
            </a:r>
            <a:r>
              <a:rPr lang="it-IT" sz="950" spc="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intensa</a:t>
            </a:r>
            <a:r>
              <a:rPr lang="it-IT" sz="950" spc="-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-1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attività</a:t>
            </a:r>
            <a:r>
              <a:rPr lang="it-IT" sz="950" spc="-5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organizzata </a:t>
            </a:r>
            <a:r>
              <a:rPr lang="it-IT" sz="950" spc="-30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4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a</a:t>
            </a:r>
            <a:r>
              <a:rPr lang="it-IT" sz="950" spc="-6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-2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li</a:t>
            </a:r>
            <a:r>
              <a:rPr lang="it-IT" sz="950" spc="-3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v</a:t>
            </a:r>
            <a:r>
              <a:rPr lang="it-IT" sz="950" spc="2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e</a:t>
            </a:r>
            <a:r>
              <a:rPr lang="it-IT" sz="950" spc="-2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l</a:t>
            </a:r>
            <a:r>
              <a:rPr lang="it-IT" sz="950" spc="-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l</a:t>
            </a:r>
            <a:r>
              <a:rPr lang="it-IT" sz="950" spc="3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o</a:t>
            </a:r>
            <a:r>
              <a:rPr lang="it-IT" sz="950" spc="-6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nazional</a:t>
            </a:r>
            <a:r>
              <a:rPr lang="it-IT" sz="95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e e territoriale</a:t>
            </a:r>
            <a:r>
              <a:rPr lang="it-IT" sz="950" spc="-2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. </a:t>
            </a:r>
            <a:r>
              <a:rPr lang="it-IT" sz="950" spc="-29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</a:p>
          <a:p>
            <a:pPr marL="12700" marR="323215" algn="just">
              <a:lnSpc>
                <a:spcPct val="79200"/>
              </a:lnSpc>
              <a:spcBef>
                <a:spcPts val="125"/>
              </a:spcBef>
            </a:pPr>
            <a:r>
              <a:rPr lang="it-IT" sz="950" spc="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Fra</a:t>
            </a:r>
            <a:r>
              <a:rPr lang="it-IT" sz="950" spc="-6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2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le</a:t>
            </a:r>
            <a:r>
              <a:rPr lang="it-IT" sz="950" spc="-6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-1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iniziative</a:t>
            </a:r>
            <a:r>
              <a:rPr lang="it-IT" sz="950" spc="-6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1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più</a:t>
            </a:r>
            <a:r>
              <a:rPr lang="it-IT" sz="950" spc="-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-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importanti</a:t>
            </a:r>
            <a:r>
              <a:rPr lang="it-IT" sz="950" spc="-1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:</a:t>
            </a:r>
          </a:p>
          <a:p>
            <a:pPr marL="12700" marR="323215" algn="just">
              <a:lnSpc>
                <a:spcPct val="79200"/>
              </a:lnSpc>
              <a:spcBef>
                <a:spcPts val="125"/>
              </a:spcBef>
            </a:pPr>
            <a:endParaRPr lang="it-IT" sz="950" dirty="0">
              <a:latin typeface="Trebuchet MS" panose="020B0703020202090204" pitchFamily="34" charset="0"/>
              <a:cs typeface="Tahoma"/>
            </a:endParaRPr>
          </a:p>
          <a:p>
            <a:pPr marL="84455" indent="-72390">
              <a:lnSpc>
                <a:spcPts val="825"/>
              </a:lnSpc>
              <a:buChar char="•"/>
              <a:tabLst>
                <a:tab pos="85090" algn="l"/>
              </a:tabLst>
            </a:pPr>
            <a:r>
              <a:rPr lang="it-IT" sz="950" spc="-1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rivist</a:t>
            </a:r>
            <a:r>
              <a:rPr lang="it-IT" sz="950" spc="1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a</a:t>
            </a:r>
            <a:r>
              <a:rPr lang="it-IT" sz="950" spc="-6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b="1" spc="-12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L</a:t>
            </a:r>
            <a:r>
              <a:rPr lang="it-IT" sz="950" b="1" spc="-1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’</a:t>
            </a:r>
            <a:r>
              <a:rPr lang="it-IT" sz="950" b="1" spc="3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Assag</a:t>
            </a:r>
            <a:r>
              <a:rPr lang="it-IT" sz="950" b="1" spc="2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g</a:t>
            </a:r>
            <a:r>
              <a:rPr lang="it-IT" sz="950" b="1" spc="-1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iato</a:t>
            </a:r>
            <a:r>
              <a:rPr lang="it-IT" sz="950" b="1" spc="-2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r</a:t>
            </a:r>
            <a:r>
              <a:rPr lang="it-IT" sz="950" b="1" spc="1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e</a:t>
            </a:r>
            <a:r>
              <a:rPr lang="it-IT" sz="950" b="1" spc="-12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;</a:t>
            </a:r>
            <a:endParaRPr lang="it-IT" sz="950" dirty="0">
              <a:latin typeface="Trebuchet MS" panose="020B0703020202090204" pitchFamily="34" charset="0"/>
              <a:cs typeface="Tahoma"/>
            </a:endParaRPr>
          </a:p>
          <a:p>
            <a:pPr marL="84455" indent="-72390">
              <a:lnSpc>
                <a:spcPts val="950"/>
              </a:lnSpc>
              <a:buChar char="•"/>
              <a:tabLst>
                <a:tab pos="85090" algn="l"/>
              </a:tabLst>
            </a:pPr>
            <a:r>
              <a:rPr lang="it-IT" sz="950" spc="2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guida</a:t>
            </a:r>
            <a:r>
              <a:rPr lang="it-IT" sz="950" spc="-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-1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vini</a:t>
            </a:r>
            <a:r>
              <a:rPr lang="it-IT" sz="950" spc="-5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1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perenne</a:t>
            </a:r>
            <a:r>
              <a:rPr lang="it-IT" sz="950" spc="-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b="1" spc="-1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GUIDAPROSIT</a:t>
            </a:r>
            <a:r>
              <a:rPr lang="it-IT" sz="950" spc="-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3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accessibile</a:t>
            </a:r>
            <a:r>
              <a:rPr lang="it-IT" sz="950" spc="-5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-2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online;</a:t>
            </a:r>
            <a:endParaRPr lang="it-IT" sz="950" dirty="0">
              <a:solidFill>
                <a:schemeClr val="bg1"/>
              </a:solidFill>
              <a:latin typeface="Trebuchet MS" panose="020B0703020202090204" pitchFamily="34" charset="0"/>
              <a:cs typeface="Tahoma"/>
            </a:endParaRPr>
          </a:p>
          <a:p>
            <a:pPr marL="84455" indent="-72390">
              <a:lnSpc>
                <a:spcPts val="950"/>
              </a:lnSpc>
              <a:buChar char="•"/>
              <a:tabLst>
                <a:tab pos="85090" algn="l"/>
              </a:tabLst>
            </a:pPr>
            <a:r>
              <a:rPr lang="it-IT" sz="950" spc="10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viag</a:t>
            </a:r>
            <a:r>
              <a:rPr lang="it-IT" sz="950" spc="5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g</a:t>
            </a:r>
            <a:r>
              <a:rPr lang="it-IT" sz="950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i</a:t>
            </a:r>
            <a:r>
              <a:rPr lang="it-IT" sz="950" spc="-60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40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d</a:t>
            </a:r>
            <a:r>
              <a:rPr lang="it-IT" sz="950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i</a:t>
            </a:r>
            <a:r>
              <a:rPr lang="it-IT" sz="950" spc="-60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5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stud</a:t>
            </a:r>
            <a:r>
              <a:rPr lang="it-IT" sz="950" spc="-5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i</a:t>
            </a:r>
            <a:r>
              <a:rPr lang="it-IT" sz="950" spc="35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o</a:t>
            </a:r>
            <a:r>
              <a:rPr lang="it-IT" sz="950" spc="-60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-15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i</a:t>
            </a:r>
            <a:r>
              <a:rPr lang="it-IT" sz="950" spc="10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n</a:t>
            </a:r>
            <a:r>
              <a:rPr lang="it-IT" sz="950" spc="-60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-150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I</a:t>
            </a:r>
            <a:r>
              <a:rPr lang="it-IT" sz="950" spc="-10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ta</a:t>
            </a:r>
            <a:r>
              <a:rPr lang="it-IT" sz="950" spc="-25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l</a:t>
            </a:r>
            <a:r>
              <a:rPr lang="it-IT" sz="950" spc="-10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i</a:t>
            </a:r>
            <a:r>
              <a:rPr lang="it-IT" sz="950" spc="30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a</a:t>
            </a:r>
            <a:r>
              <a:rPr lang="it-IT" sz="950" spc="-60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55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e</a:t>
            </a:r>
            <a:r>
              <a:rPr lang="it-IT" sz="950" spc="-60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10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a</a:t>
            </a:r>
            <a:r>
              <a:rPr lang="it-IT" sz="950" spc="-20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l</a:t>
            </a:r>
            <a:r>
              <a:rPr lang="it-IT" sz="950" spc="-35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l</a:t>
            </a:r>
            <a:r>
              <a:rPr lang="it-IT" sz="950" spc="-90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’</a:t>
            </a:r>
            <a:r>
              <a:rPr lang="it-IT" sz="950" spc="5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este</a:t>
            </a:r>
            <a:r>
              <a:rPr lang="it-IT" sz="950" spc="-10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r</a:t>
            </a:r>
            <a:r>
              <a:rPr lang="it-IT" sz="950" spc="-65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o;</a:t>
            </a:r>
            <a:endParaRPr lang="it-IT" sz="950" dirty="0">
              <a:solidFill>
                <a:schemeClr val="bg1"/>
              </a:solidFill>
              <a:latin typeface="Trebuchet MS" panose="020B0703020202090204" pitchFamily="34" charset="0"/>
              <a:cs typeface="Tahoma"/>
            </a:endParaRPr>
          </a:p>
          <a:p>
            <a:pPr marL="84455" indent="-72390">
              <a:lnSpc>
                <a:spcPts val="950"/>
              </a:lnSpc>
              <a:buChar char="•"/>
              <a:tabLst>
                <a:tab pos="85090" algn="l"/>
              </a:tabLst>
            </a:pPr>
            <a:r>
              <a:rPr lang="it-IT" sz="950" spc="1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selezioni</a:t>
            </a:r>
            <a:r>
              <a:rPr lang="it-IT" sz="950" spc="-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2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per</a:t>
            </a:r>
            <a:r>
              <a:rPr lang="it-IT" sz="950" spc="-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i</a:t>
            </a:r>
            <a:r>
              <a:rPr lang="it-IT" sz="950" spc="-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2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concorsi</a:t>
            </a:r>
            <a:r>
              <a:rPr lang="it-IT" sz="950" spc="-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1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enologici</a:t>
            </a:r>
            <a:r>
              <a:rPr lang="it-IT" sz="950" spc="-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nazionali</a:t>
            </a:r>
            <a:r>
              <a:rPr lang="it-IT" sz="950" spc="-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e</a:t>
            </a:r>
            <a:r>
              <a:rPr lang="it-IT" sz="950" spc="-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-1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locali;</a:t>
            </a:r>
            <a:endParaRPr lang="it-IT" sz="950" dirty="0">
              <a:latin typeface="Trebuchet MS" panose="020B0703020202090204" pitchFamily="34" charset="0"/>
              <a:cs typeface="Tahoma"/>
            </a:endParaRPr>
          </a:p>
          <a:p>
            <a:pPr marL="84455" indent="-72390">
              <a:lnSpc>
                <a:spcPts val="950"/>
              </a:lnSpc>
              <a:buChar char="•"/>
              <a:tabLst>
                <a:tab pos="85090" algn="l"/>
              </a:tabLst>
            </a:pPr>
            <a:r>
              <a:rPr lang="it-IT" sz="950" spc="1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serate</a:t>
            </a:r>
            <a:r>
              <a:rPr lang="it-IT" sz="950" spc="-6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2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di</a:t>
            </a:r>
            <a:r>
              <a:rPr lang="it-IT" sz="950" spc="-6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-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approfondimento;</a:t>
            </a:r>
            <a:endParaRPr lang="it-IT" sz="950" dirty="0">
              <a:latin typeface="Trebuchet MS" panose="020B0703020202090204" pitchFamily="34" charset="0"/>
              <a:cs typeface="Tahoma"/>
            </a:endParaRPr>
          </a:p>
          <a:p>
            <a:pPr marL="84455" indent="-72390">
              <a:lnSpc>
                <a:spcPts val="950"/>
              </a:lnSpc>
              <a:buChar char="•"/>
              <a:tabLst>
                <a:tab pos="85090" algn="l"/>
              </a:tabLst>
            </a:pPr>
            <a:r>
              <a:rPr lang="it-IT" sz="950" spc="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seminari</a:t>
            </a:r>
            <a:r>
              <a:rPr lang="it-IT" sz="950" spc="-6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2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dedicati</a:t>
            </a:r>
            <a:r>
              <a:rPr lang="it-IT" sz="950" spc="-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1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ai</a:t>
            </a:r>
            <a:r>
              <a:rPr lang="it-IT" sz="950" spc="-6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1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grandi</a:t>
            </a:r>
            <a:r>
              <a:rPr lang="it-IT" sz="950" spc="-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-1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vini</a:t>
            </a:r>
            <a:r>
              <a:rPr lang="it-IT" sz="950" spc="-6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-4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d’Italia;</a:t>
            </a:r>
            <a:endParaRPr lang="it-IT" sz="950" dirty="0">
              <a:latin typeface="Trebuchet MS" panose="020B0703020202090204" pitchFamily="34" charset="0"/>
              <a:cs typeface="Tahoma"/>
            </a:endParaRPr>
          </a:p>
          <a:p>
            <a:pPr marL="12700" marR="30480">
              <a:lnSpc>
                <a:spcPct val="79200"/>
              </a:lnSpc>
              <a:spcBef>
                <a:spcPts val="120"/>
              </a:spcBef>
            </a:pPr>
            <a:endParaRPr lang="it-IT" sz="950" spc="-120" dirty="0">
              <a:solidFill>
                <a:srgbClr val="FFFFFF"/>
              </a:solidFill>
              <a:latin typeface="Trebuchet MS" panose="020B0703020202090204" pitchFamily="34" charset="0"/>
              <a:cs typeface="Tahoma"/>
            </a:endParaRPr>
          </a:p>
          <a:p>
            <a:pPr marL="12700" marR="30480">
              <a:lnSpc>
                <a:spcPct val="79200"/>
              </a:lnSpc>
              <a:spcBef>
                <a:spcPts val="120"/>
              </a:spcBef>
            </a:pPr>
            <a:r>
              <a:rPr lang="it-IT" sz="950" spc="-12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I </a:t>
            </a:r>
            <a:r>
              <a:rPr lang="it-IT" sz="950" spc="3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Soci</a:t>
            </a:r>
            <a:r>
              <a:rPr lang="it-IT" sz="950" spc="-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3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godono</a:t>
            </a:r>
            <a:r>
              <a:rPr lang="it-IT" sz="950" spc="-5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di facilitazioni </a:t>
            </a:r>
            <a:r>
              <a:rPr lang="it-IT" sz="950" spc="2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presso</a:t>
            </a:r>
            <a:r>
              <a:rPr lang="it-IT" sz="950" spc="-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numerosi </a:t>
            </a:r>
            <a:r>
              <a:rPr lang="it-IT" sz="950" spc="-30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-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locali, </a:t>
            </a:r>
            <a:r>
              <a:rPr lang="it-IT" sz="950" spc="2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enoteche </a:t>
            </a:r>
            <a:r>
              <a:rPr lang="it-IT" sz="950" spc="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e </a:t>
            </a:r>
            <a:r>
              <a:rPr lang="it-IT" sz="950" spc="-1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ristoranti </a:t>
            </a:r>
            <a:r>
              <a:rPr lang="it-IT" sz="950" spc="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convenzionati </a:t>
            </a:r>
            <a:r>
              <a:rPr lang="it-IT" sz="950" spc="-5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FIDELITY, </a:t>
            </a:r>
            <a:r>
              <a:rPr lang="it-IT" sz="950" spc="-4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2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semplicemente</a:t>
            </a:r>
            <a:r>
              <a:rPr lang="it-IT" sz="950" spc="-6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1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presentando</a:t>
            </a:r>
            <a:r>
              <a:rPr lang="it-IT" sz="950" spc="-6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1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la</a:t>
            </a:r>
            <a:r>
              <a:rPr lang="it-IT" sz="950" spc="-6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1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tessera</a:t>
            </a:r>
            <a:r>
              <a:rPr lang="it-IT" sz="950" spc="-6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2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di</a:t>
            </a:r>
            <a:r>
              <a:rPr lang="it-IT" sz="950" spc="-6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3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Socio</a:t>
            </a:r>
            <a:r>
              <a:rPr lang="it-IT" sz="950" spc="-6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-4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ONAV.</a:t>
            </a:r>
            <a:endParaRPr lang="it-IT" sz="950" dirty="0">
              <a:latin typeface="Trebuchet MS" panose="020B0703020202090204" pitchFamily="34" charset="0"/>
              <a:cs typeface="Tahoma"/>
            </a:endParaRPr>
          </a:p>
          <a:p>
            <a:pPr marL="12700">
              <a:lnSpc>
                <a:spcPts val="825"/>
              </a:lnSpc>
            </a:pPr>
            <a:endParaRPr lang="it-IT" sz="950" spc="-120" dirty="0">
              <a:solidFill>
                <a:srgbClr val="FFFFFF"/>
              </a:solidFill>
              <a:latin typeface="Trebuchet MS" panose="020B0703020202090204" pitchFamily="34" charset="0"/>
              <a:cs typeface="Tahoma"/>
            </a:endParaRPr>
          </a:p>
          <a:p>
            <a:pPr marL="12700">
              <a:lnSpc>
                <a:spcPts val="825"/>
              </a:lnSpc>
            </a:pPr>
            <a:r>
              <a:rPr lang="it-IT" sz="950" spc="-12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I</a:t>
            </a:r>
            <a:r>
              <a:rPr lang="it-IT" sz="950" spc="-10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S</a:t>
            </a:r>
            <a:r>
              <a:rPr lang="it-IT" sz="950" spc="2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oc</a:t>
            </a:r>
            <a:r>
              <a:rPr lang="it-IT" sz="950" spc="2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i</a:t>
            </a:r>
            <a:r>
              <a:rPr lang="it-IT" sz="950" spc="-10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2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pos</a:t>
            </a:r>
            <a:r>
              <a:rPr lang="it-IT" sz="950" spc="1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s</a:t>
            </a:r>
            <a:r>
              <a:rPr lang="it-IT" sz="950" spc="-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on</a:t>
            </a:r>
            <a:r>
              <a:rPr lang="it-IT" sz="950" spc="3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o</a:t>
            </a:r>
            <a:r>
              <a:rPr lang="it-IT" sz="950" spc="-10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-1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richiede</a:t>
            </a:r>
            <a:r>
              <a:rPr lang="it-IT" sz="950" spc="-3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r</a:t>
            </a:r>
            <a:r>
              <a:rPr lang="it-IT" sz="950" spc="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e</a:t>
            </a:r>
            <a:r>
              <a:rPr lang="it-IT" sz="950" spc="-10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-3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l</a:t>
            </a:r>
            <a:r>
              <a:rPr lang="it-IT" sz="950" spc="3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a</a:t>
            </a:r>
            <a:r>
              <a:rPr lang="it-IT" sz="950" spc="-10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1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cer</a:t>
            </a:r>
            <a:r>
              <a:rPr lang="it-IT" sz="950" spc="-5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ti</a:t>
            </a:r>
            <a:r>
              <a:rPr lang="it-IT" sz="950" spc="-3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fi</a:t>
            </a:r>
            <a:r>
              <a:rPr lang="it-IT" sz="950" spc="7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c</a:t>
            </a:r>
            <a:r>
              <a:rPr lang="it-IT" sz="950" spc="-1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azion</a:t>
            </a:r>
            <a:r>
              <a:rPr lang="it-IT" sz="950" spc="3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e</a:t>
            </a:r>
            <a:r>
              <a:rPr lang="it-IT" sz="950" spc="-10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1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ch</a:t>
            </a:r>
            <a:r>
              <a:rPr lang="it-IT" sz="950" spc="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e</a:t>
            </a:r>
            <a:r>
              <a:rPr lang="it-IT" sz="950" spc="-10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1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d</a:t>
            </a:r>
            <a:r>
              <a:rPr lang="it-IT" sz="950" spc="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à</a:t>
            </a:r>
            <a:r>
              <a:rPr lang="it-IT" sz="950" spc="-10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2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d</a:t>
            </a:r>
            <a:r>
              <a:rPr lang="it-IT" sz="950" spc="-5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iri</a:t>
            </a:r>
            <a:r>
              <a:rPr lang="it-IT" sz="950" spc="-3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t</a:t>
            </a:r>
            <a:r>
              <a:rPr lang="it-IT" sz="950" spc="-3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to</a:t>
            </a:r>
            <a:endParaRPr lang="it-IT" sz="950" dirty="0">
              <a:latin typeface="Trebuchet MS" panose="020B0703020202090204" pitchFamily="34" charset="0"/>
              <a:cs typeface="Tahoma"/>
            </a:endParaRPr>
          </a:p>
          <a:p>
            <a:pPr marL="12700" marR="5080">
              <a:lnSpc>
                <a:spcPct val="79200"/>
              </a:lnSpc>
              <a:spcBef>
                <a:spcPts val="125"/>
              </a:spcBef>
            </a:pPr>
            <a:r>
              <a:rPr lang="it-IT" sz="950" spc="-2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all'</a:t>
            </a:r>
            <a:r>
              <a:rPr lang="it-IT" sz="950" spc="-1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iscrizione</a:t>
            </a:r>
            <a:r>
              <a:rPr lang="it-IT" sz="950" spc="-114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-1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negli</a:t>
            </a:r>
            <a:r>
              <a:rPr lang="it-IT" sz="950" spc="-114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-1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elenchi</a:t>
            </a:r>
            <a:r>
              <a:rPr lang="it-IT" sz="950" spc="-12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-3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tenuti</a:t>
            </a:r>
            <a:r>
              <a:rPr lang="it-IT" sz="950" spc="-114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-1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dagli </a:t>
            </a:r>
            <a:r>
              <a:rPr lang="it-IT" sz="950" spc="-2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Enti Certificatori dei vini DOC e IGT </a:t>
            </a:r>
            <a:r>
              <a:rPr lang="it-IT" sz="950" spc="-1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per</a:t>
            </a:r>
            <a:r>
              <a:rPr lang="it-IT" sz="950" spc="-1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-5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entrare</a:t>
            </a:r>
            <a:r>
              <a:rPr lang="it-IT" sz="950" spc="-1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4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a</a:t>
            </a:r>
            <a:r>
              <a:rPr lang="it-IT" sz="950" spc="-1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-5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far</a:t>
            </a:r>
            <a:r>
              <a:rPr lang="it-IT" sz="950" spc="-155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-4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parte </a:t>
            </a:r>
            <a:r>
              <a:rPr lang="it-IT" sz="950" spc="-30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-1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delle</a:t>
            </a:r>
            <a:r>
              <a:rPr lang="it-IT" sz="950" spc="-14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-2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commissioni</a:t>
            </a:r>
            <a:r>
              <a:rPr lang="it-IT" sz="950" spc="-14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lang="it-IT" sz="950" spc="-4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ministeriali di assaggio</a:t>
            </a:r>
            <a:r>
              <a:rPr lang="it-IT" sz="950" spc="-140" dirty="0">
                <a:solidFill>
                  <a:srgbClr val="FFFFFF"/>
                </a:solidFill>
                <a:latin typeface="Trebuchet MS" panose="020B0703020202090204" pitchFamily="34" charset="0"/>
                <a:cs typeface="Tahoma"/>
              </a:rPr>
              <a:t>.</a:t>
            </a:r>
            <a:endParaRPr lang="it-IT" sz="950" dirty="0">
              <a:latin typeface="Trebuchet MS" panose="020B0703020202090204" pitchFamily="34" charset="0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32167" y="5395188"/>
            <a:ext cx="1955089" cy="1513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00"/>
              </a:lnSpc>
              <a:spcBef>
                <a:spcPts val="100"/>
              </a:spcBef>
            </a:pPr>
            <a:r>
              <a:rPr lang="it-IT" sz="1000" b="1" dirty="0">
                <a:solidFill>
                  <a:srgbClr val="FFFFFF"/>
                </a:solidFill>
                <a:latin typeface="Tahoma"/>
                <a:cs typeface="Tahoma"/>
              </a:rPr>
              <a:t>ONAV SEDE NAZIONALE</a:t>
            </a:r>
            <a:endParaRPr lang="it-IT" sz="1000" dirty="0">
              <a:latin typeface="Tahoma"/>
              <a:cs typeface="Tahoma"/>
            </a:endParaRPr>
          </a:p>
          <a:p>
            <a:pPr marL="12700">
              <a:lnSpc>
                <a:spcPts val="1000"/>
              </a:lnSpc>
            </a:pPr>
            <a:r>
              <a:rPr lang="it-IT" sz="1000" dirty="0">
                <a:solidFill>
                  <a:srgbClr val="FFFFFF"/>
                </a:solidFill>
                <a:latin typeface="Tahoma"/>
                <a:cs typeface="Tahoma"/>
              </a:rPr>
              <a:t>Piazza Goria, 1 - 14100 Asti</a:t>
            </a:r>
            <a:endParaRPr lang="it-IT" sz="1000" dirty="0">
              <a:latin typeface="Tahoma"/>
              <a:cs typeface="Tahoma"/>
            </a:endParaRPr>
          </a:p>
          <a:p>
            <a:pPr marL="12700">
              <a:lnSpc>
                <a:spcPts val="1000"/>
              </a:lnSpc>
            </a:pPr>
            <a:r>
              <a:rPr lang="it-IT" sz="1000" dirty="0">
                <a:solidFill>
                  <a:srgbClr val="FFFFFF"/>
                </a:solidFill>
                <a:latin typeface="Tahoma"/>
                <a:cs typeface="Tahoma"/>
              </a:rPr>
              <a:t>Tel : +39 0141 530313 </a:t>
            </a:r>
          </a:p>
          <a:p>
            <a:pPr marL="12700">
              <a:lnSpc>
                <a:spcPts val="1100"/>
              </a:lnSpc>
            </a:pPr>
            <a:r>
              <a:rPr lang="it-IT" sz="1000" dirty="0">
                <a:solidFill>
                  <a:srgbClr val="FFFFFF"/>
                </a:solidFill>
                <a:latin typeface="Tahoma"/>
                <a:cs typeface="Tahoma"/>
              </a:rPr>
              <a:t>Email: segreteria@onav.it</a:t>
            </a:r>
            <a:endParaRPr lang="it-IT"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lang="it-IT" sz="1000" dirty="0">
                <a:solidFill>
                  <a:srgbClr val="FFFFFF"/>
                </a:solidFill>
                <a:latin typeface="Tahoma"/>
                <a:cs typeface="Tahoma"/>
              </a:rPr>
              <a:t>Per informazioni ed iscrizioni:</a:t>
            </a:r>
          </a:p>
          <a:p>
            <a:pPr marL="259080" indent="-171450">
              <a:lnSpc>
                <a:spcPts val="105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it-IT" sz="900" dirty="0">
                <a:solidFill>
                  <a:srgbClr val="FFFFFF"/>
                </a:solidFill>
                <a:latin typeface="Tahoma"/>
                <a:cs typeface="Tahoma"/>
              </a:rPr>
              <a:t>contattare la sede provinciale più vicina</a:t>
            </a:r>
            <a:endParaRPr lang="it-IT" sz="900" dirty="0">
              <a:latin typeface="Tahoma"/>
              <a:cs typeface="Tahoma"/>
            </a:endParaRPr>
          </a:p>
          <a:p>
            <a:pPr marL="259080" indent="-171450">
              <a:lnSpc>
                <a:spcPts val="105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it-IT" sz="900" dirty="0">
                <a:solidFill>
                  <a:srgbClr val="FFFFFF"/>
                </a:solidFill>
                <a:latin typeface="Tahoma"/>
                <a:cs typeface="Tahoma"/>
              </a:rPr>
              <a:t>collegarsi al sito www.onav.i</a:t>
            </a:r>
            <a:r>
              <a:rPr lang="it-IT" sz="900" dirty="0">
                <a:solidFill>
                  <a:schemeClr val="bg1"/>
                </a:solidFill>
                <a:latin typeface="Tahoma"/>
                <a:cs typeface="Tahoma"/>
              </a:rPr>
              <a:t>t</a:t>
            </a:r>
          </a:p>
          <a:p>
            <a:pPr marL="12700">
              <a:spcBef>
                <a:spcPts val="800"/>
              </a:spcBef>
            </a:pPr>
            <a:endParaRPr lang="it-IT" sz="1000" dirty="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16653" y="5416550"/>
            <a:ext cx="1265555" cy="1739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950" spc="-25" dirty="0">
                <a:solidFill>
                  <a:srgbClr val="FFFFFF"/>
                </a:solidFill>
                <a:latin typeface="Tahoma"/>
                <a:cs typeface="Tahoma"/>
              </a:rPr>
              <a:t>WIN</a:t>
            </a:r>
            <a:r>
              <a:rPr sz="950" spc="1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95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950" spc="-2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950" spc="-10" dirty="0">
                <a:solidFill>
                  <a:srgbClr val="FFFFFF"/>
                </a:solidFill>
                <a:latin typeface="Tahoma"/>
                <a:cs typeface="Tahoma"/>
              </a:rPr>
              <a:t>ASSIO</a:t>
            </a:r>
            <a:r>
              <a:rPr sz="950" spc="3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95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950" spc="-15" dirty="0">
                <a:solidFill>
                  <a:srgbClr val="FFFFFF"/>
                </a:solidFill>
                <a:latin typeface="Tahoma"/>
                <a:cs typeface="Tahoma"/>
              </a:rPr>
              <a:t>&amp;</a:t>
            </a:r>
            <a:r>
              <a:rPr sz="95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950" spc="-10" dirty="0">
                <a:solidFill>
                  <a:srgbClr val="FFFFFF"/>
                </a:solidFill>
                <a:latin typeface="Tahoma"/>
                <a:cs typeface="Tahoma"/>
              </a:rPr>
              <a:t>SKILL</a:t>
            </a:r>
            <a:endParaRPr sz="950" dirty="0">
              <a:latin typeface="Tahoma"/>
              <a:cs typeface="Tahoma"/>
            </a:endParaRPr>
          </a:p>
        </p:txBody>
      </p:sp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27799" y="5572900"/>
            <a:ext cx="1244927" cy="1264276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7394039" y="2749550"/>
            <a:ext cx="3154556" cy="1384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60"/>
              </a:lnSpc>
              <a:spcBef>
                <a:spcPts val="100"/>
              </a:spcBef>
            </a:pPr>
            <a:r>
              <a:rPr lang="it-IT" sz="1600" b="1" dirty="0">
                <a:solidFill>
                  <a:srgbClr val="830035"/>
                </a:solidFill>
                <a:latin typeface="Tahoma"/>
                <a:cs typeface="Tahoma"/>
              </a:rPr>
              <a:t>52° Corso per </a:t>
            </a:r>
          </a:p>
          <a:p>
            <a:pPr marL="12700">
              <a:lnSpc>
                <a:spcPts val="1660"/>
              </a:lnSpc>
              <a:spcBef>
                <a:spcPts val="100"/>
              </a:spcBef>
            </a:pPr>
            <a:r>
              <a:rPr lang="it-IT" sz="1600" b="1" dirty="0">
                <a:solidFill>
                  <a:srgbClr val="830035"/>
                </a:solidFill>
                <a:latin typeface="Tahoma"/>
                <a:cs typeface="Tahoma"/>
              </a:rPr>
              <a:t>Assaggiatore di Vino</a:t>
            </a:r>
          </a:p>
          <a:p>
            <a:pPr marL="12700">
              <a:lnSpc>
                <a:spcPts val="1660"/>
              </a:lnSpc>
              <a:spcBef>
                <a:spcPts val="100"/>
              </a:spcBef>
            </a:pPr>
            <a:r>
              <a:rPr lang="it-IT" sz="1600" b="1" dirty="0">
                <a:solidFill>
                  <a:srgbClr val="830035"/>
                </a:solidFill>
                <a:latin typeface="Tahoma"/>
                <a:cs typeface="Tahoma"/>
              </a:rPr>
              <a:t>Sala Bordone </a:t>
            </a:r>
          </a:p>
          <a:p>
            <a:pPr marL="12700">
              <a:lnSpc>
                <a:spcPts val="1660"/>
              </a:lnSpc>
              <a:spcBef>
                <a:spcPts val="100"/>
              </a:spcBef>
            </a:pPr>
            <a:r>
              <a:rPr lang="it-IT" sz="1600" b="1" dirty="0">
                <a:solidFill>
                  <a:srgbClr val="830035"/>
                </a:solidFill>
                <a:latin typeface="Tahoma"/>
                <a:cs typeface="Tahoma"/>
              </a:rPr>
              <a:t>Piazza Villafranca d’Europa</a:t>
            </a:r>
          </a:p>
          <a:p>
            <a:pPr marL="12700">
              <a:lnSpc>
                <a:spcPts val="1660"/>
              </a:lnSpc>
              <a:spcBef>
                <a:spcPts val="100"/>
              </a:spcBef>
            </a:pPr>
            <a:r>
              <a:rPr lang="it-IT" sz="1600" b="1" dirty="0">
                <a:solidFill>
                  <a:srgbClr val="830035"/>
                </a:solidFill>
                <a:latin typeface="Tahoma"/>
                <a:cs typeface="Tahoma"/>
              </a:rPr>
              <a:t>14018 Villafranca d’Asti</a:t>
            </a:r>
          </a:p>
          <a:p>
            <a:pPr marL="12700">
              <a:lnSpc>
                <a:spcPts val="1660"/>
              </a:lnSpc>
              <a:spcBef>
                <a:spcPts val="100"/>
              </a:spcBef>
            </a:pPr>
            <a:endParaRPr lang="it-IT" sz="1600" dirty="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24099" y="3560001"/>
            <a:ext cx="271399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b="1" spc="-60" dirty="0">
                <a:solidFill>
                  <a:srgbClr val="8300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ONAV SEZIONE</a:t>
            </a:r>
            <a:r>
              <a:rPr lang="it-IT" sz="1200" b="1" spc="15" dirty="0">
                <a:solidFill>
                  <a:srgbClr val="8300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200" b="1" spc="-190" dirty="0">
                <a:solidFill>
                  <a:srgbClr val="8300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</a:t>
            </a:r>
            <a:r>
              <a:rPr lang="it-IT" sz="1200" b="1" spc="15" dirty="0">
                <a:solidFill>
                  <a:srgbClr val="8300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200" b="1" spc="-70" dirty="0">
                <a:solidFill>
                  <a:srgbClr val="8300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ASTI</a:t>
            </a:r>
            <a:endParaRPr lang="it-IT" sz="1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>
              <a:lnSpc>
                <a:spcPct val="100000"/>
              </a:lnSpc>
            </a:pPr>
            <a:r>
              <a:rPr lang="it-IT" sz="1200" spc="120" dirty="0">
                <a:solidFill>
                  <a:srgbClr val="8300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</a:t>
            </a:r>
            <a:r>
              <a:rPr lang="it-IT" sz="1200" spc="-35" dirty="0">
                <a:solidFill>
                  <a:srgbClr val="8300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200" spc="65" dirty="0">
                <a:solidFill>
                  <a:srgbClr val="8300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informazioni</a:t>
            </a:r>
            <a:r>
              <a:rPr lang="it-IT" sz="1200" spc="-30" dirty="0">
                <a:solidFill>
                  <a:srgbClr val="8300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200" spc="70" dirty="0">
                <a:solidFill>
                  <a:srgbClr val="8300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it-IT" sz="1200" spc="-30" dirty="0">
                <a:solidFill>
                  <a:srgbClr val="8300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200" spc="50" dirty="0">
                <a:solidFill>
                  <a:srgbClr val="8300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iscrizione</a:t>
            </a:r>
            <a:r>
              <a:rPr lang="it-IT" sz="1200" spc="-30" dirty="0">
                <a:solidFill>
                  <a:srgbClr val="8300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200" spc="55" dirty="0">
                <a:solidFill>
                  <a:srgbClr val="8300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it-IT" sz="1200" spc="-30" dirty="0">
                <a:solidFill>
                  <a:srgbClr val="8300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200" spc="100" dirty="0">
                <a:solidFill>
                  <a:srgbClr val="8300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corso:</a:t>
            </a:r>
            <a:endParaRPr lang="it-IT" sz="1200" spc="120" dirty="0">
              <a:solidFill>
                <a:srgbClr val="83003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>
              <a:lnSpc>
                <a:spcPct val="100000"/>
              </a:lnSpc>
            </a:pPr>
            <a:r>
              <a:rPr lang="it-IT" sz="1200" spc="-360" dirty="0">
                <a:solidFill>
                  <a:srgbClr val="8300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📞</a:t>
            </a:r>
            <a:r>
              <a:rPr lang="it-IT" sz="1200" spc="-30" dirty="0">
                <a:solidFill>
                  <a:srgbClr val="8300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200" dirty="0">
                <a:solidFill>
                  <a:srgbClr val="8300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+39 392 4221202</a:t>
            </a:r>
            <a:endParaRPr lang="it-IT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>
              <a:lnSpc>
                <a:spcPct val="100000"/>
              </a:lnSpc>
            </a:pPr>
            <a:r>
              <a:rPr lang="it-IT" sz="1200" spc="-55" dirty="0">
                <a:solidFill>
                  <a:srgbClr val="8300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📩 </a:t>
            </a:r>
            <a:r>
              <a:rPr lang="it-IT" sz="1200" spc="65" dirty="0" err="1">
                <a:solidFill>
                  <a:srgbClr val="8300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asti@onav.it</a:t>
            </a:r>
            <a:endParaRPr lang="it-IT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xmlns="" id="{4E841E8F-DB49-174F-B29D-DC32B90B3E01}"/>
              </a:ext>
            </a:extLst>
          </p:cNvPr>
          <p:cNvSpPr txBox="1"/>
          <p:nvPr/>
        </p:nvSpPr>
        <p:spPr>
          <a:xfrm>
            <a:off x="7895083" y="2383264"/>
            <a:ext cx="64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2">
                    <a:lumMod val="75000"/>
                  </a:schemeClr>
                </a:solidFill>
                <a:latin typeface="Chalet" panose="02000603030000020004" pitchFamily="2" charset="0"/>
              </a:rPr>
              <a:t>ASTI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xmlns="" id="{26537F8F-00F4-F549-BDE9-2FFF6DAB03D2}"/>
              </a:ext>
            </a:extLst>
          </p:cNvPr>
          <p:cNvSpPr txBox="1"/>
          <p:nvPr/>
        </p:nvSpPr>
        <p:spPr>
          <a:xfrm>
            <a:off x="3724743" y="596037"/>
            <a:ext cx="3137729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chemeClr val="accent2">
                    <a:lumMod val="75000"/>
                  </a:schemeClr>
                </a:solidFill>
                <a:latin typeface="Chalet" panose="02000603030000020004" pitchFamily="2" charset="0"/>
              </a:rPr>
              <a:t>Sede del Corso per Assaggiatore di vino ONAV</a:t>
            </a:r>
          </a:p>
          <a:p>
            <a:endParaRPr lang="it-IT" sz="2000" b="1" dirty="0">
              <a:solidFill>
                <a:schemeClr val="accent2">
                  <a:lumMod val="75000"/>
                </a:schemeClr>
              </a:solidFill>
              <a:latin typeface="Chalet" panose="02000603030000020004" pitchFamily="2" charset="0"/>
            </a:endParaRPr>
          </a:p>
          <a:p>
            <a:r>
              <a:rPr lang="it-IT" sz="2000" b="1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Sala Bordone  </a:t>
            </a:r>
          </a:p>
          <a:p>
            <a:r>
              <a:rPr lang="it-IT" sz="1600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Piazza Villafranca d’Europa</a:t>
            </a:r>
          </a:p>
          <a:p>
            <a:r>
              <a:rPr lang="it-IT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14018 Villafranca d’Asti (AT)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B6F343A5-6106-7F45-9837-9719F5A149C9}"/>
              </a:ext>
            </a:extLst>
          </p:cNvPr>
          <p:cNvSpPr txBox="1"/>
          <p:nvPr/>
        </p:nvSpPr>
        <p:spPr>
          <a:xfrm>
            <a:off x="7854097" y="5590540"/>
            <a:ext cx="2953053" cy="8951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 algn="ctr">
              <a:lnSpc>
                <a:spcPts val="880"/>
              </a:lnSpc>
            </a:pPr>
            <a:r>
              <a:rPr lang="it-IT" sz="1600" b="1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dal 17 </a:t>
            </a:r>
            <a:r>
              <a:rPr lang="it-IT" sz="1600" b="1" dirty="0" err="1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gen</a:t>
            </a:r>
            <a:r>
              <a:rPr lang="it-IT" sz="1600" b="1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 all’11 mar 2022</a:t>
            </a:r>
          </a:p>
          <a:p>
            <a:pPr marL="12700" algn="ctr">
              <a:lnSpc>
                <a:spcPts val="1600"/>
              </a:lnSpc>
            </a:pPr>
            <a:endParaRPr lang="it-IT" sz="1600" b="1" dirty="0">
              <a:solidFill>
                <a:schemeClr val="bg1"/>
              </a:solidFill>
              <a:latin typeface="Trebuchet MS" panose="020B0703020202090204" pitchFamily="34" charset="0"/>
              <a:cs typeface="Tahoma"/>
            </a:endParaRPr>
          </a:p>
          <a:p>
            <a:pPr marL="12700" algn="ctr">
              <a:lnSpc>
                <a:spcPts val="1600"/>
              </a:lnSpc>
            </a:pPr>
            <a:r>
              <a:rPr lang="it-IT" sz="1600" b="1" dirty="0">
                <a:solidFill>
                  <a:schemeClr val="bg1"/>
                </a:solidFill>
                <a:latin typeface="Trebuchet MS" panose="020B0703020202090204" pitchFamily="34" charset="0"/>
                <a:cs typeface="Tahoma"/>
              </a:rPr>
              <a:t>dalle 20,30 alle 23,00</a:t>
            </a:r>
          </a:p>
          <a:p>
            <a:endParaRPr lang="it-IT" sz="1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810" y="-5651"/>
            <a:ext cx="7239812" cy="7632001"/>
            <a:chOff x="-3810" y="0"/>
            <a:chExt cx="7239812" cy="7632001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258" y="0"/>
              <a:ext cx="4834142" cy="763200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35997" y="12"/>
              <a:ext cx="3600005" cy="253799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-3810" y="2602801"/>
              <a:ext cx="3636010" cy="2364740"/>
            </a:xfrm>
            <a:custGeom>
              <a:avLst/>
              <a:gdLst/>
              <a:ahLst/>
              <a:cxnLst/>
              <a:rect l="l" t="t" r="r" b="b"/>
              <a:pathLst>
                <a:path w="3636010" h="2364740">
                  <a:moveTo>
                    <a:pt x="3635997" y="0"/>
                  </a:moveTo>
                  <a:lnTo>
                    <a:pt x="0" y="0"/>
                  </a:lnTo>
                  <a:lnTo>
                    <a:pt x="0" y="2364333"/>
                  </a:lnTo>
                  <a:lnTo>
                    <a:pt x="3635997" y="2364333"/>
                  </a:lnTo>
                  <a:lnTo>
                    <a:pt x="3635997" y="0"/>
                  </a:lnTo>
                  <a:close/>
                </a:path>
              </a:pathLst>
            </a:custGeom>
            <a:solidFill>
              <a:srgbClr val="83003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305801" y="234950"/>
            <a:ext cx="3336799" cy="7305452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marL="12700" marR="70485">
              <a:lnSpc>
                <a:spcPts val="1000"/>
              </a:lnSpc>
              <a:spcBef>
                <a:spcPts val="740"/>
              </a:spcBef>
              <a:tabLst>
                <a:tab pos="114935" algn="l"/>
              </a:tabLst>
            </a:pPr>
            <a:r>
              <a:rPr lang="it-IT" sz="1000" b="1" spc="-40" dirty="0">
                <a:solidFill>
                  <a:srgbClr val="830035"/>
                </a:solidFill>
                <a:latin typeface="Tahoma"/>
                <a:cs typeface="Tahoma"/>
              </a:rPr>
              <a:t>7- Il mosto si trasforma – 07/02/22  ore 20,30 </a:t>
            </a:r>
          </a:p>
          <a:p>
            <a:pPr marL="12700" marR="70485">
              <a:lnSpc>
                <a:spcPts val="1000"/>
              </a:lnSpc>
              <a:spcBef>
                <a:spcPts val="740"/>
              </a:spcBef>
              <a:tabLst>
                <a:tab pos="114935" algn="l"/>
              </a:tabLst>
            </a:pP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I processi biologici della vinificazione:  fermentazione alcolica e malolattica.</a:t>
            </a:r>
            <a:r>
              <a:rPr lang="it-IT" sz="1000" dirty="0">
                <a:latin typeface="Trebuchet MS" panose="020B0703020202090204" pitchFamily="34" charset="0"/>
                <a:cs typeface="Tahoma"/>
              </a:rPr>
              <a:t> </a:t>
            </a: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Composti principali e secondari dei due fenomeni. 		    Prova pratica: assaggio tecnico di 4 vini.</a:t>
            </a:r>
            <a:endParaRPr lang="it-IT" sz="1000" dirty="0">
              <a:latin typeface="Trebuchet MS" panose="020B0703020202090204" pitchFamily="34" charset="0"/>
              <a:cs typeface="Tahoma"/>
            </a:endParaRPr>
          </a:p>
          <a:p>
            <a:pPr marL="12700" marR="70485">
              <a:lnSpc>
                <a:spcPts val="1000"/>
              </a:lnSpc>
              <a:spcBef>
                <a:spcPts val="740"/>
              </a:spcBef>
              <a:tabLst>
                <a:tab pos="114935" algn="l"/>
              </a:tabLst>
            </a:pPr>
            <a:r>
              <a:rPr lang="it-IT" sz="1000" b="1" spc="-4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8 - </a:t>
            </a:r>
            <a:r>
              <a:rPr lang="it-IT" sz="1000" b="1" spc="-40" dirty="0">
                <a:solidFill>
                  <a:srgbClr val="830035"/>
                </a:solidFill>
                <a:latin typeface="Tahoma"/>
                <a:cs typeface="Tahoma"/>
              </a:rPr>
              <a:t>La vinificazione in rosso </a:t>
            </a:r>
            <a:r>
              <a:rPr lang="it-IT" sz="1000" spc="-40" dirty="0">
                <a:solidFill>
                  <a:srgbClr val="830035"/>
                </a:solidFill>
                <a:latin typeface="Tahoma"/>
                <a:cs typeface="Tahoma"/>
              </a:rPr>
              <a:t>- </a:t>
            </a:r>
            <a:r>
              <a:rPr lang="it-IT" sz="1000" b="1" spc="-40" dirty="0">
                <a:solidFill>
                  <a:srgbClr val="830035"/>
                </a:solidFill>
                <a:latin typeface="Tahoma"/>
                <a:cs typeface="Tahoma"/>
              </a:rPr>
              <a:t>11/02/22 ore 20,30</a:t>
            </a:r>
          </a:p>
          <a:p>
            <a:pPr marL="12700" marR="70485">
              <a:lnSpc>
                <a:spcPts val="1000"/>
              </a:lnSpc>
              <a:spcBef>
                <a:spcPts val="740"/>
              </a:spcBef>
              <a:tabLst>
                <a:tab pos="114935" algn="l"/>
              </a:tabLst>
            </a:pP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Vinificazione in rosso: i diversi passi del processo, dalla pigiatura ai travasi.</a:t>
            </a:r>
            <a:r>
              <a:rPr lang="it-IT" sz="1000" dirty="0">
                <a:latin typeface="Trebuchet MS" panose="020B0703020202090204" pitchFamily="34" charset="0"/>
                <a:cs typeface="Tahoma"/>
              </a:rPr>
              <a:t> 		         </a:t>
            </a: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Prova pratica: assaggio tecnico di 4 vini.</a:t>
            </a:r>
            <a:endParaRPr lang="it-IT" sz="1000" b="1" dirty="0">
              <a:solidFill>
                <a:srgbClr val="830035"/>
              </a:solidFill>
              <a:latin typeface="Tahoma"/>
              <a:cs typeface="Tahoma"/>
            </a:endParaRPr>
          </a:p>
          <a:p>
            <a:pPr marL="12700" marR="5080">
              <a:lnSpc>
                <a:spcPts val="1000"/>
              </a:lnSpc>
              <a:spcBef>
                <a:spcPts val="740"/>
              </a:spcBef>
              <a:tabLst>
                <a:tab pos="112395" algn="l"/>
              </a:tabLst>
            </a:pPr>
            <a:r>
              <a:rPr lang="it-IT" sz="1000" b="1" spc="-40" dirty="0">
                <a:solidFill>
                  <a:srgbClr val="830035"/>
                </a:solidFill>
                <a:latin typeface="Tahoma"/>
                <a:cs typeface="Tahoma"/>
              </a:rPr>
              <a:t>9 - Altre vinificazioni - 14/02/22  ore 20,30</a:t>
            </a:r>
          </a:p>
          <a:p>
            <a:pPr marL="12700" marR="5080">
              <a:lnSpc>
                <a:spcPts val="1000"/>
              </a:lnSpc>
              <a:spcBef>
                <a:spcPts val="740"/>
              </a:spcBef>
              <a:tabLst>
                <a:tab pos="112395" algn="l"/>
              </a:tabLst>
            </a:pP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La vinificazione in bianco e i vini rosati.</a:t>
            </a:r>
            <a:r>
              <a:rPr lang="it-IT" sz="1000" dirty="0">
                <a:latin typeface="Trebuchet MS" panose="020B0703020202090204" pitchFamily="34" charset="0"/>
                <a:cs typeface="Tahoma"/>
              </a:rPr>
              <a:t> </a:t>
            </a: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La macerazione carbonica: i vini novelli. 		        Prova pratica: assaggio tecnico di 4 vini.</a:t>
            </a:r>
          </a:p>
          <a:p>
            <a:pPr marL="12700" marR="146050">
              <a:lnSpc>
                <a:spcPts val="1000"/>
              </a:lnSpc>
              <a:spcBef>
                <a:spcPts val="300"/>
              </a:spcBef>
              <a:tabLst>
                <a:tab pos="123189" algn="l"/>
              </a:tabLst>
            </a:pPr>
            <a:endParaRPr lang="it-IT" sz="1000" b="1" spc="-40" dirty="0">
              <a:solidFill>
                <a:srgbClr val="83003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46050">
              <a:lnSpc>
                <a:spcPts val="1000"/>
              </a:lnSpc>
              <a:spcBef>
                <a:spcPts val="300"/>
              </a:spcBef>
              <a:tabLst>
                <a:tab pos="123189" algn="l"/>
              </a:tabLst>
            </a:pPr>
            <a:r>
              <a:rPr lang="it-IT" sz="1000" b="1" spc="-40" dirty="0">
                <a:solidFill>
                  <a:srgbClr val="8300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10 - </a:t>
            </a:r>
            <a:r>
              <a:rPr lang="it-IT" sz="1000" b="1" spc="-40" dirty="0">
                <a:solidFill>
                  <a:srgbClr val="830035"/>
                </a:solidFill>
                <a:latin typeface="Tahoma"/>
                <a:cs typeface="Tahoma"/>
              </a:rPr>
              <a:t>L’affinamento del vino – 18/02/22 ore 20,30</a:t>
            </a:r>
          </a:p>
          <a:p>
            <a:pPr marL="12700" marR="146050">
              <a:lnSpc>
                <a:spcPts val="1000"/>
              </a:lnSpc>
              <a:spcBef>
                <a:spcPts val="300"/>
              </a:spcBef>
              <a:tabLst>
                <a:tab pos="123189" algn="l"/>
              </a:tabLst>
            </a:pPr>
            <a:r>
              <a:rPr lang="it-IT" sz="1000" dirty="0">
                <a:solidFill>
                  <a:srgbClr val="830035"/>
                </a:solidFill>
                <a:latin typeface="Tahoma"/>
                <a:cs typeface="Tahoma"/>
              </a:rPr>
              <a:t>Affinamento, stabilizzazione, invecchiamento, imbottigliamento. </a:t>
            </a: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		        Prova pratica: assaggio tecnico di 4 vini.</a:t>
            </a:r>
            <a:endParaRPr lang="it-IT" sz="800" dirty="0">
              <a:latin typeface="Tahoma"/>
              <a:cs typeface="Tahoma"/>
            </a:endParaRPr>
          </a:p>
          <a:p>
            <a:pPr marL="12700" marR="146050">
              <a:lnSpc>
                <a:spcPts val="1000"/>
              </a:lnSpc>
              <a:spcBef>
                <a:spcPts val="300"/>
              </a:spcBef>
              <a:tabLst>
                <a:tab pos="123189" algn="l"/>
              </a:tabLst>
            </a:pPr>
            <a:endParaRPr lang="it-IT" sz="1000" b="1" spc="-40" dirty="0">
              <a:solidFill>
                <a:srgbClr val="830035"/>
              </a:solidFill>
              <a:latin typeface="Tahoma"/>
              <a:cs typeface="Tahoma"/>
            </a:endParaRPr>
          </a:p>
          <a:p>
            <a:pPr marL="12700" marR="146050">
              <a:lnSpc>
                <a:spcPts val="1000"/>
              </a:lnSpc>
              <a:spcBef>
                <a:spcPts val="300"/>
              </a:spcBef>
              <a:tabLst>
                <a:tab pos="123189" algn="l"/>
              </a:tabLst>
            </a:pPr>
            <a:r>
              <a:rPr lang="it-IT" sz="1000" b="1" spc="-40" dirty="0">
                <a:solidFill>
                  <a:srgbClr val="830035"/>
                </a:solidFill>
                <a:latin typeface="Tahoma"/>
                <a:cs typeface="Tahoma"/>
              </a:rPr>
              <a:t>11 – A </a:t>
            </a:r>
            <a:r>
              <a:rPr kumimoji="0" lang="it-IT" sz="1000" b="1" i="0" u="none" strike="noStrike" kern="1200" cap="none" spc="-40" normalizeH="0" baseline="0" noProof="0" dirty="0">
                <a:ln>
                  <a:noFill/>
                </a:ln>
                <a:solidFill>
                  <a:srgbClr val="830035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volte qualcosa non va </a:t>
            </a:r>
            <a:r>
              <a:rPr kumimoji="0" lang="it-IT" sz="1000" b="0" i="0" u="none" strike="noStrike" kern="1200" cap="none" spc="-40" normalizeH="0" baseline="0" noProof="0" dirty="0">
                <a:ln>
                  <a:noFill/>
                </a:ln>
                <a:solidFill>
                  <a:srgbClr val="830035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– </a:t>
            </a:r>
            <a:r>
              <a:rPr kumimoji="0" lang="it-IT" sz="1000" b="1" i="0" u="none" strike="noStrike" kern="1200" cap="none" spc="-40" normalizeH="0" baseline="0" noProof="0" dirty="0">
                <a:ln>
                  <a:noFill/>
                </a:ln>
                <a:solidFill>
                  <a:srgbClr val="830035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21/02/22 ore 20,30</a:t>
            </a:r>
          </a:p>
          <a:p>
            <a:pPr marL="12700" marR="146050">
              <a:lnSpc>
                <a:spcPts val="1000"/>
              </a:lnSpc>
              <a:spcBef>
                <a:spcPts val="300"/>
              </a:spcBef>
              <a:tabLst>
                <a:tab pos="123189" algn="l"/>
              </a:tabLst>
            </a:pPr>
            <a:r>
              <a:rPr kumimoji="0" lang="it-IT" sz="1000" b="0" i="0" u="none" strike="noStrike" kern="1200" cap="none" normalizeH="0" baseline="0" noProof="0" dirty="0">
                <a:ln>
                  <a:noFill/>
                </a:ln>
                <a:solidFill>
                  <a:srgbClr val="830035"/>
                </a:solidFill>
                <a:effectLst/>
                <a:uLnTx/>
                <a:uFillTx/>
                <a:latin typeface="Trebuchet MS" panose="020B0703020202090204" pitchFamily="34" charset="0"/>
                <a:cs typeface="Tahoma"/>
              </a:rPr>
              <a:t>I principali parametri analitici dei vini.</a:t>
            </a:r>
            <a:r>
              <a:rPr lang="it-IT" sz="1000" dirty="0">
                <a:solidFill>
                  <a:prstClr val="black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kumimoji="0" lang="it-IT" sz="1000" b="0" i="0" u="none" strike="noStrike" kern="1200" cap="none" normalizeH="0" baseline="0" noProof="0" dirty="0">
                <a:ln>
                  <a:noFill/>
                </a:ln>
                <a:solidFill>
                  <a:srgbClr val="830035"/>
                </a:solidFill>
                <a:effectLst/>
                <a:uLnTx/>
                <a:uFillTx/>
                <a:latin typeface="Trebuchet MS" panose="020B0703020202090204" pitchFamily="34" charset="0"/>
                <a:cs typeface="Tahoma"/>
              </a:rPr>
              <a:t>Le alterazioni e i difetti dei vini.		</a:t>
            </a: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   </a:t>
            </a:r>
            <a:r>
              <a:rPr kumimoji="0" lang="it-IT" sz="1000" b="0" i="0" u="none" strike="noStrike" kern="1200" cap="none" normalizeH="0" baseline="0" noProof="0" dirty="0">
                <a:ln>
                  <a:noFill/>
                </a:ln>
                <a:solidFill>
                  <a:srgbClr val="830035"/>
                </a:solidFill>
                <a:effectLst/>
                <a:uLnTx/>
                <a:uFillTx/>
                <a:latin typeface="Trebuchet MS" panose="020B0703020202090204" pitchFamily="34" charset="0"/>
                <a:cs typeface="Tahoma"/>
              </a:rPr>
              <a:t>Prova pratica: assaggio tecnico di 4 vini.</a:t>
            </a:r>
          </a:p>
          <a:p>
            <a:pPr marL="12700" marR="146050">
              <a:lnSpc>
                <a:spcPts val="1000"/>
              </a:lnSpc>
              <a:spcBef>
                <a:spcPts val="300"/>
              </a:spcBef>
              <a:tabLst>
                <a:tab pos="123189" algn="l"/>
              </a:tabLst>
            </a:pPr>
            <a:endParaRPr kumimoji="0" lang="it-IT" sz="1000" b="1" i="0" u="none" strike="noStrike" kern="1200" cap="none" spc="-40" normalizeH="0" baseline="0" noProof="0" dirty="0">
              <a:ln>
                <a:noFill/>
              </a:ln>
              <a:solidFill>
                <a:srgbClr val="830035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  <a:p>
            <a:pPr marL="12700" marR="146050">
              <a:lnSpc>
                <a:spcPts val="1000"/>
              </a:lnSpc>
              <a:spcBef>
                <a:spcPts val="300"/>
              </a:spcBef>
              <a:tabLst>
                <a:tab pos="123189" algn="l"/>
              </a:tabLst>
            </a:pPr>
            <a:r>
              <a:rPr kumimoji="0" lang="it-IT" sz="1000" b="1" i="0" u="none" strike="noStrike" kern="1200" cap="none" spc="-40" normalizeH="0" baseline="0" noProof="0" dirty="0">
                <a:ln>
                  <a:noFill/>
                </a:ln>
                <a:solidFill>
                  <a:srgbClr val="830035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12</a:t>
            </a:r>
            <a:r>
              <a:rPr lang="it-IT" sz="1000" b="1" spc="-40" dirty="0">
                <a:solidFill>
                  <a:srgbClr val="830035"/>
                </a:solidFill>
                <a:latin typeface="Tahoma"/>
                <a:cs typeface="Tahoma"/>
              </a:rPr>
              <a:t> - </a:t>
            </a:r>
            <a:r>
              <a:rPr kumimoji="0" lang="it-IT" sz="1000" b="1" i="0" u="none" strike="noStrike" kern="1200" cap="none" spc="-40" normalizeH="0" baseline="0" noProof="0" dirty="0">
                <a:ln>
                  <a:noFill/>
                </a:ln>
                <a:solidFill>
                  <a:srgbClr val="830035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I vini speciali con spuma – 25/02/22 ore 20,30</a:t>
            </a:r>
          </a:p>
          <a:p>
            <a:pPr marL="12700" marR="146050">
              <a:lnSpc>
                <a:spcPts val="1000"/>
              </a:lnSpc>
              <a:spcBef>
                <a:spcPts val="300"/>
              </a:spcBef>
              <a:tabLst>
                <a:tab pos="123189" algn="l"/>
              </a:tabLst>
            </a:pPr>
            <a:r>
              <a:rPr kumimoji="0" lang="it-IT" sz="1000" b="0" i="0" u="none" strike="noStrike" kern="1200" cap="none" normalizeH="0" baseline="0" noProof="0" dirty="0">
                <a:ln>
                  <a:noFill/>
                </a:ln>
                <a:solidFill>
                  <a:srgbClr val="830035"/>
                </a:solidFill>
                <a:effectLst/>
                <a:uLnTx/>
                <a:uFillTx/>
                <a:latin typeface="Trebuchet MS" panose="020B0703020202090204" pitchFamily="34" charset="0"/>
                <a:cs typeface="Tahoma"/>
              </a:rPr>
              <a:t>I vini speciali spumanti.</a:t>
            </a:r>
            <a:r>
              <a:rPr lang="it-IT" sz="1000" dirty="0">
                <a:solidFill>
                  <a:prstClr val="black"/>
                </a:solidFill>
                <a:latin typeface="Trebuchet MS" panose="020B0703020202090204" pitchFamily="34" charset="0"/>
                <a:cs typeface="Tahoma"/>
              </a:rPr>
              <a:t> </a:t>
            </a:r>
            <a:r>
              <a:rPr kumimoji="0" lang="it-IT" sz="1000" b="0" i="0" u="none" strike="noStrike" kern="1200" cap="none" normalizeH="0" baseline="0" noProof="0" dirty="0">
                <a:ln>
                  <a:noFill/>
                </a:ln>
                <a:solidFill>
                  <a:srgbClr val="830035"/>
                </a:solidFill>
                <a:effectLst/>
                <a:uLnTx/>
                <a:uFillTx/>
                <a:latin typeface="Trebuchet MS" panose="020B0703020202090204" pitchFamily="34" charset="0"/>
                <a:cs typeface="Tahoma"/>
              </a:rPr>
              <a:t>Metodo classico e metodo Charmat</a:t>
            </a: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. 			   </a:t>
            </a:r>
            <a:r>
              <a:rPr kumimoji="0" lang="it-IT" sz="1000" b="0" i="0" u="none" strike="noStrike" kern="1200" cap="none" normalizeH="0" baseline="0" noProof="0" dirty="0">
                <a:ln>
                  <a:noFill/>
                </a:ln>
                <a:solidFill>
                  <a:srgbClr val="830035"/>
                </a:solidFill>
                <a:effectLst/>
                <a:uLnTx/>
                <a:uFillTx/>
                <a:latin typeface="Trebuchet MS" panose="020B0703020202090204" pitchFamily="34" charset="0"/>
                <a:cs typeface="Tahoma"/>
              </a:rPr>
              <a:t>Prova pratica: assaggio tecnico di 4 vini.</a:t>
            </a:r>
            <a:endParaRPr kumimoji="0" lang="it-IT" sz="800" i="0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Tahoma"/>
              <a:cs typeface="Tahoma"/>
            </a:endParaRPr>
          </a:p>
          <a:p>
            <a:pPr marL="12700" marR="146050">
              <a:lnSpc>
                <a:spcPts val="1000"/>
              </a:lnSpc>
              <a:spcBef>
                <a:spcPts val="300"/>
              </a:spcBef>
              <a:tabLst>
                <a:tab pos="123189" algn="l"/>
              </a:tabLst>
            </a:pPr>
            <a:endParaRPr lang="it-IT" sz="1000" b="1" spc="-40" dirty="0">
              <a:solidFill>
                <a:srgbClr val="830035"/>
              </a:solidFill>
              <a:latin typeface="Tahoma"/>
              <a:cs typeface="Tahoma"/>
            </a:endParaRPr>
          </a:p>
          <a:p>
            <a:pPr marL="12700" marR="146050">
              <a:lnSpc>
                <a:spcPts val="1000"/>
              </a:lnSpc>
              <a:spcBef>
                <a:spcPts val="300"/>
              </a:spcBef>
              <a:tabLst>
                <a:tab pos="123189" algn="l"/>
              </a:tabLst>
            </a:pPr>
            <a:r>
              <a:rPr lang="it-IT" sz="1000" b="1" spc="-40" dirty="0">
                <a:solidFill>
                  <a:srgbClr val="830035"/>
                </a:solidFill>
                <a:latin typeface="Tahoma"/>
                <a:cs typeface="Tahoma"/>
              </a:rPr>
              <a:t>13- I vini speciali senza spuma – 28/02/22 ore 20,30</a:t>
            </a:r>
          </a:p>
          <a:p>
            <a:pPr marL="12700" marR="146050">
              <a:lnSpc>
                <a:spcPts val="1000"/>
              </a:lnSpc>
              <a:spcBef>
                <a:spcPts val="300"/>
              </a:spcBef>
              <a:tabLst>
                <a:tab pos="123189" algn="l"/>
              </a:tabLst>
            </a:pP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I vini speciali senza spuma.</a:t>
            </a:r>
            <a:r>
              <a:rPr lang="it-IT" sz="1000" dirty="0">
                <a:latin typeface="Trebuchet MS" panose="020B0703020202090204" pitchFamily="34" charset="0"/>
                <a:cs typeface="Tahoma"/>
              </a:rPr>
              <a:t> </a:t>
            </a: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Vini liquorosi, aromatizzati e </a:t>
            </a:r>
            <a:r>
              <a:rPr lang="it-IT" sz="1000" dirty="0" err="1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mistelle</a:t>
            </a: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. I vini passiti.	  Prova pratica: assaggio tecnico di 4 vini.</a:t>
            </a:r>
            <a:endParaRPr lang="it-IT" sz="1000" dirty="0">
              <a:latin typeface="Trebuchet MS" panose="020B0703020202090204" pitchFamily="34" charset="0"/>
              <a:cs typeface="Tahoma"/>
            </a:endParaRPr>
          </a:p>
          <a:p>
            <a:pPr marL="12700" marR="146050">
              <a:lnSpc>
                <a:spcPts val="1000"/>
              </a:lnSpc>
              <a:spcBef>
                <a:spcPts val="300"/>
              </a:spcBef>
              <a:tabLst>
                <a:tab pos="123189" algn="l"/>
              </a:tabLst>
            </a:pPr>
            <a:endParaRPr lang="it-IT" sz="1000" b="1" spc="-40" dirty="0">
              <a:solidFill>
                <a:srgbClr val="830035"/>
              </a:solidFill>
              <a:latin typeface="Tahoma"/>
              <a:cs typeface="Tahoma"/>
            </a:endParaRPr>
          </a:p>
          <a:p>
            <a:pPr marL="12700" marR="146050">
              <a:lnSpc>
                <a:spcPts val="1000"/>
              </a:lnSpc>
              <a:spcBef>
                <a:spcPts val="300"/>
              </a:spcBef>
              <a:tabLst>
                <a:tab pos="123189" algn="l"/>
              </a:tabLst>
            </a:pPr>
            <a:r>
              <a:rPr lang="it-IT" sz="1000" b="1" spc="-40" dirty="0">
                <a:solidFill>
                  <a:srgbClr val="830035"/>
                </a:solidFill>
                <a:latin typeface="Tahoma"/>
                <a:cs typeface="Tahoma"/>
              </a:rPr>
              <a:t>14 - </a:t>
            </a:r>
            <a:r>
              <a:rPr lang="it-IT" sz="1000" b="1" dirty="0">
                <a:solidFill>
                  <a:srgbClr val="830035"/>
                </a:solidFill>
                <a:latin typeface="Tahoma"/>
                <a:cs typeface="Tahoma"/>
              </a:rPr>
              <a:t>Enografia della Regione - 04/03/22 ore 20,30</a:t>
            </a:r>
          </a:p>
          <a:p>
            <a:pPr marL="12700" marR="146050">
              <a:lnSpc>
                <a:spcPts val="1000"/>
              </a:lnSpc>
              <a:spcBef>
                <a:spcPts val="300"/>
              </a:spcBef>
              <a:tabLst>
                <a:tab pos="123189" algn="l"/>
              </a:tabLst>
            </a:pP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Areali, suolo, clima, vitigni, denominazioni</a:t>
            </a:r>
            <a:r>
              <a:rPr lang="it-IT" sz="1000" dirty="0">
                <a:latin typeface="Trebuchet MS" panose="020B0703020202090204" pitchFamily="34" charset="0"/>
                <a:cs typeface="Tahoma"/>
              </a:rPr>
              <a:t> </a:t>
            </a: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e vini del Piemonte.			  Prova pratica: assaggio tecnico di 4 vini.</a:t>
            </a:r>
            <a:endParaRPr lang="it-IT" sz="1000" dirty="0">
              <a:latin typeface="Trebuchet MS" panose="020B0703020202090204" pitchFamily="34" charset="0"/>
              <a:cs typeface="Tahoma"/>
            </a:endParaRPr>
          </a:p>
          <a:p>
            <a:pPr marL="12700" marR="146050">
              <a:lnSpc>
                <a:spcPts val="1000"/>
              </a:lnSpc>
              <a:spcBef>
                <a:spcPts val="300"/>
              </a:spcBef>
              <a:tabLst>
                <a:tab pos="123189" algn="l"/>
              </a:tabLst>
            </a:pPr>
            <a:r>
              <a:rPr lang="it-IT" sz="1000" b="1" spc="-40" dirty="0">
                <a:solidFill>
                  <a:srgbClr val="8300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r>
              <a:rPr lang="it-IT" sz="1000" b="1" spc="-40" dirty="0">
                <a:solidFill>
                  <a:srgbClr val="830035"/>
                </a:solidFill>
                <a:latin typeface="Tahoma"/>
                <a:cs typeface="Tahoma"/>
              </a:rPr>
              <a:t>- </a:t>
            </a:r>
            <a:r>
              <a:rPr lang="it-IT" sz="1000" b="1" spc="-40" dirty="0">
                <a:solidFill>
                  <a:srgbClr val="8300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Visita in Cantina - 07/03/22</a:t>
            </a:r>
          </a:p>
          <a:p>
            <a:pPr marL="12700" marR="146050">
              <a:lnSpc>
                <a:spcPts val="1000"/>
              </a:lnSpc>
              <a:spcBef>
                <a:spcPts val="300"/>
              </a:spcBef>
              <a:tabLst>
                <a:tab pos="123189" algn="l"/>
              </a:tabLst>
            </a:pP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Visita ad una cantina del territorio guidata da un tecnico  viti-enologo dell'azienda.</a:t>
            </a:r>
          </a:p>
          <a:p>
            <a:endParaRPr lang="it-IT" sz="1000" b="1" spc="-40" dirty="0">
              <a:solidFill>
                <a:srgbClr val="830035"/>
              </a:solidFill>
              <a:latin typeface="Tahoma"/>
              <a:cs typeface="Tahoma"/>
            </a:endParaRPr>
          </a:p>
          <a:p>
            <a:r>
              <a:rPr lang="it-IT" sz="1000" b="1" spc="-40" dirty="0">
                <a:solidFill>
                  <a:srgbClr val="830035"/>
                </a:solidFill>
                <a:latin typeface="Tahoma"/>
                <a:cs typeface="Tahoma"/>
              </a:rPr>
              <a:t>16 - </a:t>
            </a:r>
            <a:r>
              <a:rPr lang="it-IT" sz="1000" b="1" spc="-40" dirty="0">
                <a:solidFill>
                  <a:srgbClr val="8300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Esame finale - 11/03/22</a:t>
            </a:r>
            <a:r>
              <a:rPr lang="it-IT" sz="1000" spc="-40" dirty="0">
                <a:solidFill>
                  <a:srgbClr val="8300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000" b="1" spc="-40" dirty="0">
                <a:solidFill>
                  <a:srgbClr val="8300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ore 20,30</a:t>
            </a:r>
          </a:p>
          <a:p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Prova teorica scritta. Prova pratica con assaggio tecnico di 5 vini.</a:t>
            </a:r>
            <a:endParaRPr lang="it-IT" sz="1000" dirty="0">
              <a:solidFill>
                <a:srgbClr val="830035"/>
              </a:solidFill>
              <a:latin typeface="Trebuchet MS" panose="020B0703020202090204" pitchFamily="34" charset="0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85898" y="2562810"/>
            <a:ext cx="3412999" cy="5127361"/>
          </a:xfrm>
          <a:prstGeom prst="rect">
            <a:avLst/>
          </a:prstGeom>
        </p:spPr>
        <p:txBody>
          <a:bodyPr vert="horz" wrap="square" lIns="36000" tIns="36000" rIns="36000" bIns="0" rtlCol="0">
            <a:spAutoFit/>
          </a:bodyPr>
          <a:lstStyle/>
          <a:p>
            <a:pPr marL="12700" marR="349250">
              <a:lnSpc>
                <a:spcPct val="77400"/>
              </a:lnSpc>
              <a:spcBef>
                <a:spcPts val="480"/>
              </a:spcBef>
            </a:pPr>
            <a:r>
              <a:rPr lang="it-IT" sz="1400" b="1" dirty="0">
                <a:solidFill>
                  <a:srgbClr val="830035"/>
                </a:solidFill>
                <a:latin typeface="Tahoma"/>
                <a:cs typeface="Tahoma"/>
              </a:rPr>
              <a:t>Corso per diventare  Assaggiatore di Vino in 16 lezioni</a:t>
            </a:r>
            <a:endParaRPr lang="it-IT" sz="1400" dirty="0">
              <a:latin typeface="Tahoma"/>
              <a:cs typeface="Tahoma"/>
            </a:endParaRPr>
          </a:p>
          <a:p>
            <a:pPr marL="12065">
              <a:lnSpc>
                <a:spcPts val="1100"/>
              </a:lnSpc>
              <a:spcBef>
                <a:spcPts val="1120"/>
              </a:spcBef>
              <a:tabLst>
                <a:tab pos="105410" algn="l"/>
              </a:tabLst>
            </a:pPr>
            <a:r>
              <a:rPr lang="it-IT" sz="1000" b="1" dirty="0">
                <a:solidFill>
                  <a:srgbClr val="830035"/>
                </a:solidFill>
                <a:latin typeface="Tahoma"/>
                <a:cs typeface="Tahoma"/>
              </a:rPr>
              <a:t>1 - L’ONAV e l’Assaggiatore di Vino</a:t>
            </a:r>
            <a:endParaRPr lang="it-IT" sz="1000" b="1" dirty="0">
              <a:latin typeface="Tahoma"/>
              <a:cs typeface="Tahoma"/>
            </a:endParaRPr>
          </a:p>
          <a:p>
            <a:pPr marL="12700">
              <a:lnSpc>
                <a:spcPts val="1100"/>
              </a:lnSpc>
            </a:pPr>
            <a:r>
              <a:rPr lang="it-IT" sz="1000" b="1" dirty="0">
                <a:solidFill>
                  <a:srgbClr val="FFFFFF"/>
                </a:solidFill>
                <a:latin typeface="Tahoma"/>
                <a:cs typeface="Tahoma"/>
              </a:rPr>
              <a:t>1° </a:t>
            </a:r>
            <a:r>
              <a:rPr lang="it-IT" sz="1000" b="1" dirty="0">
                <a:solidFill>
                  <a:srgbClr val="830035"/>
                </a:solidFill>
                <a:latin typeface="Tahoma"/>
                <a:cs typeface="Tahoma"/>
              </a:rPr>
              <a:t>- Sensi e memoria olfattiva – 17/01/22  ore 20,30</a:t>
            </a:r>
            <a:endParaRPr lang="it-IT" sz="1000" dirty="0">
              <a:latin typeface="Tahoma"/>
              <a:cs typeface="Tahoma"/>
            </a:endParaRPr>
          </a:p>
          <a:p>
            <a:pPr marL="12700" marR="5080">
              <a:lnSpc>
                <a:spcPct val="91700"/>
              </a:lnSpc>
              <a:spcBef>
                <a:spcPts val="95"/>
              </a:spcBef>
            </a:pP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Presentazione dell’ONAV e del Socio Assaggiatore.  Elementi di fisiologia dei sensi, stimoli e loro percezione.  </a:t>
            </a:r>
          </a:p>
          <a:p>
            <a:pPr marL="12700" marR="5080">
              <a:lnSpc>
                <a:spcPct val="91700"/>
              </a:lnSpc>
              <a:spcBef>
                <a:spcPts val="95"/>
              </a:spcBef>
            </a:pP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Assaggio di  1 vino.</a:t>
            </a:r>
            <a:endParaRPr lang="it-IT" sz="1000" dirty="0">
              <a:latin typeface="Trebuchet MS" panose="020B0703020202090204" pitchFamily="34" charset="0"/>
              <a:cs typeface="Tahoma"/>
            </a:endParaRPr>
          </a:p>
          <a:p>
            <a:pPr marL="12700" marR="105410">
              <a:lnSpc>
                <a:spcPct val="100000"/>
              </a:lnSpc>
              <a:spcBef>
                <a:spcPts val="540"/>
              </a:spcBef>
              <a:buAutoNum type="arabicPlain" startAt="2"/>
              <a:tabLst>
                <a:tab pos="121285" algn="l"/>
              </a:tabLst>
            </a:pPr>
            <a:r>
              <a:rPr lang="it-IT" sz="1000" b="1" dirty="0">
                <a:solidFill>
                  <a:srgbClr val="830035"/>
                </a:solidFill>
                <a:latin typeface="Tahoma"/>
                <a:cs typeface="Tahoma"/>
              </a:rPr>
              <a:t>  - Quanto siamo sensibili al gusto? - 21/01/212 ore 20,30  			          </a:t>
            </a: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Le soglie gustative.</a:t>
            </a:r>
            <a:r>
              <a:rPr lang="it-IT" sz="1000" dirty="0">
                <a:latin typeface="Trebuchet MS" panose="020B0703020202090204" pitchFamily="34" charset="0"/>
                <a:cs typeface="Tahoma"/>
              </a:rPr>
              <a:t> </a:t>
            </a: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Cenni di anatomia e fisiologia del gusto.  Prova pratica di sensibilità gustativa.</a:t>
            </a:r>
            <a:endParaRPr lang="it-IT" sz="1000" dirty="0">
              <a:latin typeface="Trebuchet MS" panose="020B0703020202090204" pitchFamily="34" charset="0"/>
              <a:cs typeface="Tahoma"/>
            </a:endParaRPr>
          </a:p>
          <a:p>
            <a:pPr marL="12700">
              <a:lnSpc>
                <a:spcPts val="1000"/>
              </a:lnSpc>
            </a:pP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Assaggio tecnico di 1 vino.</a:t>
            </a:r>
          </a:p>
          <a:p>
            <a:pPr marL="12700" marR="105410">
              <a:lnSpc>
                <a:spcPct val="100000"/>
              </a:lnSpc>
              <a:spcBef>
                <a:spcPts val="540"/>
              </a:spcBef>
              <a:tabLst>
                <a:tab pos="121285" algn="l"/>
              </a:tabLst>
            </a:pPr>
            <a:r>
              <a:rPr lang="it-IT" sz="1000" b="1" dirty="0">
                <a:solidFill>
                  <a:srgbClr val="830035"/>
                </a:solidFill>
                <a:latin typeface="Tahoma"/>
                <a:cs typeface="Tahoma"/>
              </a:rPr>
              <a:t>3 – Saper Assaggiare - 24/01/22 ore 20,30          </a:t>
            </a: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Tecnica di assaggio dei vini. La scheda di assaggio. Prova pratica: assaggio tecnico di 2 vini</a:t>
            </a:r>
          </a:p>
          <a:p>
            <a:pPr marL="12700" marR="105410">
              <a:lnSpc>
                <a:spcPct val="100000"/>
              </a:lnSpc>
              <a:spcBef>
                <a:spcPts val="540"/>
              </a:spcBef>
              <a:tabLst>
                <a:tab pos="121285" algn="l"/>
              </a:tabLst>
            </a:pPr>
            <a:r>
              <a:rPr lang="it-IT" sz="1000" b="1" dirty="0">
                <a:solidFill>
                  <a:srgbClr val="830035"/>
                </a:solidFill>
                <a:latin typeface="Tahoma"/>
                <a:cs typeface="Tahoma"/>
              </a:rPr>
              <a:t>- Legislazione ed etichetta dei vini – 28/01/22  ore 20,30  </a:t>
            </a: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L’etichetta dei vini e la tutela dei consumatori.</a:t>
            </a:r>
            <a:r>
              <a:rPr lang="it-IT" sz="1000" dirty="0">
                <a:latin typeface="Trebuchet MS" panose="020B0703020202090204" pitchFamily="34" charset="0"/>
                <a:cs typeface="Tahoma"/>
              </a:rPr>
              <a:t> </a:t>
            </a: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Legislazione e classificazione dei vini:  la piramide della qualità.</a:t>
            </a:r>
            <a:endParaRPr lang="it-IT" sz="1000" dirty="0">
              <a:latin typeface="Trebuchet MS" panose="020B0703020202090204" pitchFamily="34" charset="0"/>
              <a:cs typeface="Tahoma"/>
            </a:endParaRPr>
          </a:p>
          <a:p>
            <a:pPr marL="12700">
              <a:lnSpc>
                <a:spcPts val="1000"/>
              </a:lnSpc>
            </a:pP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Prova pratica: Assaggio tecnico di 4 vini.</a:t>
            </a:r>
            <a:endParaRPr lang="it-IT" sz="1000" dirty="0">
              <a:latin typeface="Trebuchet MS" panose="020B0703020202090204" pitchFamily="34" charset="0"/>
              <a:cs typeface="Tahoma"/>
            </a:endParaRPr>
          </a:p>
          <a:p>
            <a:pPr marL="12700" marR="651510">
              <a:lnSpc>
                <a:spcPct val="100000"/>
              </a:lnSpc>
              <a:spcBef>
                <a:spcPts val="540"/>
              </a:spcBef>
              <a:buAutoNum type="arabicPlain" startAt="5"/>
              <a:tabLst>
                <a:tab pos="121920" algn="l"/>
              </a:tabLst>
            </a:pPr>
            <a:r>
              <a:rPr lang="it-IT" sz="1000" b="1" dirty="0">
                <a:solidFill>
                  <a:srgbClr val="830035"/>
                </a:solidFill>
                <a:latin typeface="Tahoma"/>
                <a:cs typeface="Tahoma"/>
              </a:rPr>
              <a:t>  - La vite, origine di tutto - 31/01/22 ore 20,30  </a:t>
            </a: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Concetti elementari di viticoltura.</a:t>
            </a:r>
            <a:endParaRPr lang="it-IT" sz="1000" dirty="0">
              <a:latin typeface="Trebuchet MS" panose="020B0703020202090204" pitchFamily="34" charset="0"/>
              <a:cs typeface="Tahoma"/>
            </a:endParaRPr>
          </a:p>
          <a:p>
            <a:pPr marL="12700" marR="360680">
              <a:lnSpc>
                <a:spcPts val="1000"/>
              </a:lnSpc>
            </a:pP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Composizione strutturale dell’uva. Rese in mosto.  Prova pratica: assaggio tecnico di 4 vini.</a:t>
            </a:r>
          </a:p>
          <a:p>
            <a:pPr marL="12700" marR="360680">
              <a:lnSpc>
                <a:spcPts val="1000"/>
              </a:lnSpc>
            </a:pPr>
            <a:endParaRPr lang="it-IT" sz="1000" dirty="0">
              <a:solidFill>
                <a:srgbClr val="830035"/>
              </a:solidFill>
              <a:latin typeface="Tahoma"/>
              <a:cs typeface="Tahoma"/>
            </a:endParaRPr>
          </a:p>
          <a:p>
            <a:pPr marL="12700" marR="64769">
              <a:lnSpc>
                <a:spcPts val="1000"/>
              </a:lnSpc>
              <a:spcBef>
                <a:spcPts val="300"/>
              </a:spcBef>
              <a:buAutoNum type="arabicPlain" startAt="6"/>
              <a:tabLst>
                <a:tab pos="118745" algn="l"/>
              </a:tabLst>
            </a:pPr>
            <a:r>
              <a:rPr lang="it-IT" sz="1000" b="1" dirty="0">
                <a:solidFill>
                  <a:srgbClr val="830035"/>
                </a:solidFill>
                <a:latin typeface="Tahoma"/>
                <a:cs typeface="Tahoma"/>
              </a:rPr>
              <a:t>  - Dal grappolo al mosto - 04/02/22  ore 20,30  </a:t>
            </a:r>
          </a:p>
          <a:p>
            <a:pPr marL="12700" marR="64769">
              <a:lnSpc>
                <a:spcPts val="1000"/>
              </a:lnSpc>
              <a:spcBef>
                <a:spcPts val="300"/>
              </a:spcBef>
              <a:tabLst>
                <a:tab pos="118745" algn="l"/>
              </a:tabLst>
            </a:pP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I componenti del mosto. La maturazione dell’uva.</a:t>
            </a:r>
            <a:endParaRPr lang="it-IT" sz="1000" dirty="0">
              <a:latin typeface="Trebuchet MS" panose="020B0703020202090204" pitchFamily="34" charset="0"/>
              <a:cs typeface="Tahoma"/>
            </a:endParaRPr>
          </a:p>
          <a:p>
            <a:pPr marL="12700">
              <a:lnSpc>
                <a:spcPts val="900"/>
              </a:lnSpc>
            </a:pP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Vendemmia e trasporto delle uve.</a:t>
            </a:r>
            <a:endParaRPr lang="it-IT" sz="1000" dirty="0">
              <a:latin typeface="Trebuchet MS" panose="020B0703020202090204" pitchFamily="34" charset="0"/>
              <a:cs typeface="Tahoma"/>
            </a:endParaRPr>
          </a:p>
          <a:p>
            <a:pPr marL="12700" marR="622935">
              <a:lnSpc>
                <a:spcPts val="1000"/>
              </a:lnSpc>
              <a:spcBef>
                <a:spcPts val="100"/>
              </a:spcBef>
            </a:pPr>
            <a:r>
              <a:rPr lang="it-IT" sz="1000" dirty="0">
                <a:solidFill>
                  <a:srgbClr val="830035"/>
                </a:solidFill>
                <a:latin typeface="Trebuchet MS" panose="020B0703020202090204" pitchFamily="34" charset="0"/>
                <a:cs typeface="Tahoma"/>
              </a:rPr>
              <a:t>La struttura della cantina. I recipienti vinari.  Prova pratica: Assaggio tecnico di 4 vini.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20599" y="4971033"/>
            <a:ext cx="3558395" cy="25135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60"/>
              </a:lnSpc>
              <a:spcBef>
                <a:spcPts val="100"/>
              </a:spcBef>
            </a:pPr>
            <a:r>
              <a:rPr lang="it-IT" sz="1100" b="1" dirty="0">
                <a:solidFill>
                  <a:srgbClr val="830035"/>
                </a:solidFill>
                <a:latin typeface="Tahoma"/>
                <a:cs typeface="Tahoma"/>
              </a:rPr>
              <a:t>ASTI</a:t>
            </a:r>
            <a:endParaRPr lang="it-IT" sz="1100" dirty="0">
              <a:latin typeface="Tahoma"/>
              <a:cs typeface="Tahoma"/>
            </a:endParaRPr>
          </a:p>
          <a:p>
            <a:pPr marL="12700" marR="1867535">
              <a:lnSpc>
                <a:spcPts val="1200"/>
              </a:lnSpc>
              <a:spcBef>
                <a:spcPts val="80"/>
              </a:spcBef>
            </a:pPr>
            <a:r>
              <a:rPr lang="it-IT" sz="1100" b="1">
                <a:solidFill>
                  <a:srgbClr val="830035"/>
                </a:solidFill>
                <a:latin typeface="Tahoma"/>
                <a:cs typeface="Tahoma"/>
              </a:rPr>
              <a:t>Corso 2022  </a:t>
            </a:r>
            <a:r>
              <a:rPr lang="it-IT" sz="1100" b="1" dirty="0">
                <a:solidFill>
                  <a:srgbClr val="830035"/>
                </a:solidFill>
                <a:latin typeface="Tahoma"/>
                <a:cs typeface="Tahoma"/>
              </a:rPr>
              <a:t>per</a:t>
            </a:r>
          </a:p>
          <a:p>
            <a:pPr marL="12700" marR="1867535">
              <a:lnSpc>
                <a:spcPts val="1200"/>
              </a:lnSpc>
              <a:spcBef>
                <a:spcPts val="80"/>
              </a:spcBef>
            </a:pPr>
            <a:r>
              <a:rPr lang="it-IT" sz="1100" b="1" dirty="0">
                <a:solidFill>
                  <a:srgbClr val="830035"/>
                </a:solidFill>
                <a:latin typeface="Tahoma"/>
                <a:cs typeface="Tahoma"/>
              </a:rPr>
              <a:t>Assaggiatore di Vino </a:t>
            </a:r>
            <a:r>
              <a:rPr lang="it-IT" sz="1000" dirty="0">
                <a:solidFill>
                  <a:srgbClr val="830035"/>
                </a:solidFill>
                <a:latin typeface="Tahoma"/>
                <a:cs typeface="Tahoma"/>
              </a:rPr>
              <a:t>La quota di partecipazione  al corso (fino al 31 </a:t>
            </a:r>
            <a:r>
              <a:rPr lang="it-IT" sz="1000" dirty="0" err="1">
                <a:solidFill>
                  <a:srgbClr val="830035"/>
                </a:solidFill>
                <a:latin typeface="Tahoma"/>
                <a:cs typeface="Tahoma"/>
              </a:rPr>
              <a:t>dic</a:t>
            </a:r>
            <a:r>
              <a:rPr lang="it-IT" sz="1000" dirty="0">
                <a:solidFill>
                  <a:srgbClr val="830035"/>
                </a:solidFill>
                <a:latin typeface="Tahoma"/>
                <a:cs typeface="Tahoma"/>
              </a:rPr>
              <a:t> 2021) è di 320€ + tessera associativa di 70€ (40€ per gli Junior - nati dal 1999 in poi).</a:t>
            </a:r>
            <a:endParaRPr lang="it-IT" sz="1000" dirty="0">
              <a:latin typeface="Tahoma"/>
              <a:cs typeface="Tahoma"/>
            </a:endParaRPr>
          </a:p>
          <a:p>
            <a:pPr marL="12700" marR="1867535">
              <a:lnSpc>
                <a:spcPts val="1200"/>
              </a:lnSpc>
              <a:spcBef>
                <a:spcPts val="80"/>
              </a:spcBef>
            </a:pPr>
            <a:endParaRPr lang="it-IT" sz="1000" dirty="0">
              <a:solidFill>
                <a:srgbClr val="830035"/>
              </a:solidFill>
              <a:latin typeface="Tahoma"/>
              <a:cs typeface="Tahoma"/>
            </a:endParaRPr>
          </a:p>
          <a:p>
            <a:pPr marL="12700" marR="1867535">
              <a:lnSpc>
                <a:spcPts val="1200"/>
              </a:lnSpc>
              <a:spcBef>
                <a:spcPts val="80"/>
              </a:spcBef>
            </a:pPr>
            <a:r>
              <a:rPr lang="it-IT" sz="1000" dirty="0">
                <a:solidFill>
                  <a:srgbClr val="830035"/>
                </a:solidFill>
                <a:latin typeface="Tahoma"/>
                <a:cs typeface="Tahoma"/>
              </a:rPr>
              <a:t>La quota comprende:</a:t>
            </a:r>
            <a:endParaRPr lang="it-IT" sz="1000" dirty="0">
              <a:latin typeface="Tahoma"/>
              <a:cs typeface="Tahoma"/>
            </a:endParaRPr>
          </a:p>
          <a:p>
            <a:pPr marL="183515" indent="-171450">
              <a:lnSpc>
                <a:spcPts val="950"/>
              </a:lnSpc>
              <a:buFontTx/>
              <a:buChar char="-"/>
              <a:tabLst>
                <a:tab pos="82550" algn="l"/>
              </a:tabLst>
            </a:pPr>
            <a:r>
              <a:rPr lang="it-IT" sz="1000" dirty="0">
                <a:solidFill>
                  <a:srgbClr val="830035"/>
                </a:solidFill>
                <a:latin typeface="Tahoma"/>
                <a:cs typeface="Tahoma"/>
              </a:rPr>
              <a:t>iscrizione all’ONAV per il 2022</a:t>
            </a:r>
            <a:endParaRPr lang="it-IT" sz="1000" dirty="0">
              <a:latin typeface="Tahoma"/>
              <a:cs typeface="Tahoma"/>
            </a:endParaRPr>
          </a:p>
          <a:p>
            <a:pPr marL="183515" indent="-171450">
              <a:lnSpc>
                <a:spcPts val="950"/>
              </a:lnSpc>
              <a:buFontTx/>
              <a:buChar char="-"/>
              <a:tabLst>
                <a:tab pos="82550" algn="l"/>
              </a:tabLst>
            </a:pPr>
            <a:r>
              <a:rPr lang="it-IT" sz="1000" dirty="0">
                <a:solidFill>
                  <a:srgbClr val="830035"/>
                </a:solidFill>
                <a:latin typeface="Tahoma"/>
                <a:cs typeface="Tahoma"/>
              </a:rPr>
              <a:t>testo didattico</a:t>
            </a:r>
            <a:endParaRPr lang="it-IT" sz="1000" dirty="0">
              <a:latin typeface="Tahoma"/>
              <a:cs typeface="Tahoma"/>
            </a:endParaRPr>
          </a:p>
          <a:p>
            <a:pPr marL="183515" indent="-171450">
              <a:lnSpc>
                <a:spcPts val="950"/>
              </a:lnSpc>
              <a:buFontTx/>
              <a:buChar char="-"/>
              <a:tabLst>
                <a:tab pos="82550" algn="l"/>
              </a:tabLst>
            </a:pPr>
            <a:r>
              <a:rPr lang="it-IT" sz="1000" dirty="0">
                <a:solidFill>
                  <a:srgbClr val="830035"/>
                </a:solidFill>
                <a:latin typeface="Tahoma"/>
                <a:cs typeface="Tahoma"/>
              </a:rPr>
              <a:t>valigetta con 6 bicchieri </a:t>
            </a:r>
            <a:r>
              <a:rPr lang="it-IT" sz="1000" dirty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e cavatappi logo ONAV</a:t>
            </a:r>
          </a:p>
          <a:p>
            <a:pPr marL="183515" indent="-171450">
              <a:lnSpc>
                <a:spcPts val="950"/>
              </a:lnSpc>
              <a:buFontTx/>
              <a:buChar char="-"/>
              <a:tabLst>
                <a:tab pos="82550" algn="l"/>
              </a:tabLst>
            </a:pPr>
            <a:r>
              <a:rPr lang="it-IT" sz="1000" dirty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1</a:t>
            </a:r>
            <a:r>
              <a:rPr lang="it-IT" sz="1000" dirty="0">
                <a:solidFill>
                  <a:srgbClr val="830035"/>
                </a:solidFill>
                <a:latin typeface="Tahoma"/>
                <a:cs typeface="Tahoma"/>
              </a:rPr>
              <a:t>6 lezioni del corso</a:t>
            </a:r>
            <a:endParaRPr lang="it-IT" sz="1000" dirty="0">
              <a:latin typeface="Tahoma"/>
              <a:cs typeface="Tahoma"/>
            </a:endParaRPr>
          </a:p>
          <a:p>
            <a:pPr marL="183515" indent="-171450">
              <a:lnSpc>
                <a:spcPts val="950"/>
              </a:lnSpc>
              <a:buFontTx/>
              <a:buChar char="-"/>
              <a:tabLst>
                <a:tab pos="82550" algn="l"/>
              </a:tabLst>
            </a:pPr>
            <a:r>
              <a:rPr lang="it-IT" sz="1000" dirty="0">
                <a:solidFill>
                  <a:srgbClr val="830035"/>
                </a:solidFill>
                <a:latin typeface="Tahoma"/>
                <a:cs typeface="Tahoma"/>
              </a:rPr>
              <a:t>consegna della  Patente di </a:t>
            </a:r>
            <a:r>
              <a:rPr lang="it-IT" sz="1000" b="1" dirty="0">
                <a:solidFill>
                  <a:srgbClr val="830035"/>
                </a:solidFill>
                <a:latin typeface="Tahoma"/>
                <a:cs typeface="Tahoma"/>
              </a:rPr>
              <a:t>Assaggiatore di Vino</a:t>
            </a:r>
            <a:r>
              <a:rPr lang="it-IT" sz="1000" dirty="0">
                <a:solidFill>
                  <a:srgbClr val="830035"/>
                </a:solidFill>
                <a:latin typeface="Tahoma"/>
                <a:cs typeface="Tahoma"/>
              </a:rPr>
              <a:t>, superato l’esame, e l’iscrizione all’Albo Nazionale degli Assaggiatori di Vino.</a:t>
            </a:r>
            <a:endParaRPr lang="it-IT" sz="1000" dirty="0">
              <a:latin typeface="Tahoma"/>
              <a:cs typeface="Tahom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1600" y="3833821"/>
            <a:ext cx="65912" cy="68579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xmlns="" id="{83930B71-B850-6A4A-8707-3E72CBC6C9B7}"/>
              </a:ext>
            </a:extLst>
          </p:cNvPr>
          <p:cNvSpPr txBox="1"/>
          <p:nvPr/>
        </p:nvSpPr>
        <p:spPr>
          <a:xfrm>
            <a:off x="50800" y="2673350"/>
            <a:ext cx="3544568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Diventa Assaggiatore di Vino ONAV</a:t>
            </a:r>
          </a:p>
          <a:p>
            <a:endParaRPr lang="it-IT" sz="1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 diventare Assaggiatore di Vino, basta richiedere l’iscrizione all’ONAV. Il socio dopo aver frequentato il corso tecnico-pratico e superato l’esame finale, riceve la patente di Assaggiatore di Vino e viene automaticamente iscritto all’Albo Nazionale ONAV.</a:t>
            </a:r>
          </a:p>
          <a:p>
            <a:endParaRPr lang="it-IT" sz="1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corso per Assaggiatore di Vino è  aperto a tutti.</a:t>
            </a:r>
          </a:p>
          <a:p>
            <a:endParaRPr lang="it-IT" sz="1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 informazioni ed iscrizioni:</a:t>
            </a:r>
          </a:p>
          <a:p>
            <a:r>
              <a:rPr lang="it-IT" sz="1600" dirty="0">
                <a:solidFill>
                  <a:schemeClr val="bg1"/>
                </a:solidFill>
              </a:rPr>
              <a:t>email: </a:t>
            </a:r>
            <a:r>
              <a:rPr lang="it-IT" sz="1600" dirty="0" err="1">
                <a:solidFill>
                  <a:schemeClr val="bg1"/>
                </a:solidFill>
              </a:rPr>
              <a:t>asti@onav.it</a:t>
            </a:r>
            <a:r>
              <a:rPr lang="it-IT" sz="1600" dirty="0">
                <a:solidFill>
                  <a:schemeClr val="bg1"/>
                </a:solidFill>
              </a:rPr>
              <a:t> </a:t>
            </a:r>
          </a:p>
          <a:p>
            <a:r>
              <a:rPr lang="it-IT" sz="1600" dirty="0" err="1">
                <a:solidFill>
                  <a:schemeClr val="bg1"/>
                </a:solidFill>
              </a:rPr>
              <a:t>tel</a:t>
            </a:r>
            <a:r>
              <a:rPr lang="it-IT" sz="1600" dirty="0">
                <a:solidFill>
                  <a:schemeClr val="bg1"/>
                </a:solidFill>
              </a:rPr>
              <a:t>: +39 392 4221202</a:t>
            </a:r>
          </a:p>
        </p:txBody>
      </p:sp>
      <p:sp>
        <p:nvSpPr>
          <p:cNvPr id="18" name="object 5">
            <a:extLst>
              <a:ext uri="{FF2B5EF4-FFF2-40B4-BE49-F238E27FC236}">
                <a16:creationId xmlns:a16="http://schemas.microsoft.com/office/drawing/2014/main" xmlns="" id="{8B1B8A39-B3DE-4943-964F-ABF01D37618C}"/>
              </a:ext>
            </a:extLst>
          </p:cNvPr>
          <p:cNvSpPr/>
          <p:nvPr/>
        </p:nvSpPr>
        <p:spPr>
          <a:xfrm>
            <a:off x="523774" y="3779520"/>
            <a:ext cx="387475" cy="163393"/>
          </a:xfrm>
          <a:custGeom>
            <a:avLst/>
            <a:gdLst/>
            <a:ahLst/>
            <a:cxnLst/>
            <a:rect l="l" t="t" r="r" b="b"/>
            <a:pathLst>
              <a:path w="3636010" h="2364740">
                <a:moveTo>
                  <a:pt x="3635997" y="0"/>
                </a:moveTo>
                <a:lnTo>
                  <a:pt x="0" y="0"/>
                </a:lnTo>
                <a:lnTo>
                  <a:pt x="0" y="2364333"/>
                </a:lnTo>
                <a:lnTo>
                  <a:pt x="3635997" y="2364333"/>
                </a:lnTo>
                <a:lnTo>
                  <a:pt x="3635997" y="0"/>
                </a:lnTo>
                <a:close/>
              </a:path>
            </a:pathLst>
          </a:custGeom>
          <a:solidFill>
            <a:srgbClr val="83003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</TotalTime>
  <Words>582</Words>
  <Application>Microsoft Office PowerPoint</Application>
  <PresentationFormat>Personalizzato</PresentationFormat>
  <Paragraphs>111</Paragraphs>
  <Slides>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3" baseType="lpstr">
      <vt:lpstr>Office Theme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MARTA</dc:creator>
  <cp:lastModifiedBy>Carla Pasino</cp:lastModifiedBy>
  <cp:revision>36</cp:revision>
  <dcterms:created xsi:type="dcterms:W3CDTF">2021-07-07T14:08:25Z</dcterms:created>
  <dcterms:modified xsi:type="dcterms:W3CDTF">2021-12-28T12:26:46Z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2021-03-30T00:00:00Z</vt:filetime>
  </property>
  <property fmtid="{D5CDD505-2E9C-101B-9397-08002B2CF9AE}" pid="3" name="Creator">
    <vt:lpwstr>Adobe InDesign 15.1 (Macintosh)</vt:lpwstr>
  </property>
  <property fmtid="{D5CDD505-2E9C-101B-9397-08002B2CF9AE}" pid="4" name="LastSaved">
    <vt:filetime>2021-07-07T00:00:00Z</vt:filetime>
  </property>
</Properties>
</file>